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11"/>
  </p:notesMasterIdLst>
  <p:sldIdLst>
    <p:sldId id="256" r:id="rId3"/>
    <p:sldId id="272" r:id="rId4"/>
    <p:sldId id="273" r:id="rId5"/>
    <p:sldId id="274" r:id="rId6"/>
    <p:sldId id="275" r:id="rId7"/>
    <p:sldId id="276" r:id="rId8"/>
    <p:sldId id="277" r:id="rId9"/>
    <p:sldId id="262" r:id="rId10"/>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3A76"/>
    <a:srgbClr val="0167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396" autoAdjust="0"/>
  </p:normalViewPr>
  <p:slideViewPr>
    <p:cSldViewPr>
      <p:cViewPr varScale="1">
        <p:scale>
          <a:sx n="76" d="100"/>
          <a:sy n="76" d="100"/>
        </p:scale>
        <p:origin x="108"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1/14/2019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‹nr.›</a:t>
            </a:fld>
            <a:endParaRPr lang="en-US"/>
          </a:p>
        </p:txBody>
      </p:sp>
    </p:spTree>
    <p:extLst>
      <p:ext uri="{BB962C8B-B14F-4D97-AF65-F5344CB8AC3E}">
        <p14:creationId xmlns:p14="http://schemas.microsoft.com/office/powerpoint/2010/main" val="2446638304"/>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BE" sz="1200" kern="1200" dirty="0" smtClean="0">
                <a:solidFill>
                  <a:schemeClr val="tx1"/>
                </a:solidFill>
                <a:effectLst/>
                <a:latin typeface="+mn-lt"/>
                <a:ea typeface="+mn-ea"/>
                <a:cs typeface="+mn-cs"/>
              </a:rPr>
              <a:t>De immuniteit respons van patiënten met immuun gemedieerde inflammatoire ziekten (IMID) kan verminderd zijn. Daarom kan een banale infectie grote gevolgen hebben en moet er gepast gereageerd worden (zie infecties). Vaccinatie is een bewezen interventie om bepaalde infecties te voorkomen. De </a:t>
            </a:r>
            <a:r>
              <a:rPr lang="nl-BE" sz="1200" kern="1200" dirty="0" err="1" smtClean="0">
                <a:solidFill>
                  <a:schemeClr val="tx1"/>
                </a:solidFill>
                <a:effectLst/>
                <a:latin typeface="+mn-lt"/>
                <a:ea typeface="+mn-ea"/>
                <a:cs typeface="+mn-cs"/>
              </a:rPr>
              <a:t>efficaciteit</a:t>
            </a:r>
            <a:r>
              <a:rPr lang="nl-BE" sz="1200" kern="1200" dirty="0" smtClean="0">
                <a:solidFill>
                  <a:schemeClr val="tx1"/>
                </a:solidFill>
                <a:effectLst/>
                <a:latin typeface="+mn-lt"/>
                <a:ea typeface="+mn-ea"/>
                <a:cs typeface="+mn-cs"/>
              </a:rPr>
              <a:t> van vaccinatie bij IMID patiënten kan verminderd zijn en er bestaat een risico dat er opstoten plaatsvinden van de ziekte. Daarom moet er steeds zorgvuldig gekeken worden welke vaccinatie in aanmerking komen en op welk tijdstip in de behandeling. Er wordt ook sterk aangeraden om de vaccinatiestatus te bekijken voor de start van de behandeling met de TNF-remmer. </a:t>
            </a:r>
          </a:p>
          <a:p>
            <a:endParaRPr lang="nl-BE" sz="1200" kern="1200" dirty="0" smtClean="0">
              <a:solidFill>
                <a:schemeClr val="tx1"/>
              </a:solidFill>
              <a:effectLst/>
              <a:latin typeface="+mn-lt"/>
              <a:ea typeface="+mn-ea"/>
              <a:cs typeface="+mn-cs"/>
            </a:endParaRPr>
          </a:p>
          <a:p>
            <a:pPr marL="0" marR="0" lvl="0" indent="0" algn="l" defTabSz="966978"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Vaccinatie van immuun gemedieerde inflammatoire ziekten (IMID) patiënten met verminderde immuunrespons is aan te raden in het geval van geïnactiveerde vaccins. Levende vaccins wordt afgeraden tijdens therapie  onder TNF-remmers. Geïnactiveerde vaccins (bv influenza en </a:t>
            </a:r>
            <a:r>
              <a:rPr lang="nl-BE" sz="1200" kern="1200" dirty="0" err="1" smtClean="0">
                <a:solidFill>
                  <a:schemeClr val="tx1"/>
                </a:solidFill>
                <a:effectLst/>
                <a:latin typeface="+mn-lt"/>
                <a:ea typeface="+mn-ea"/>
                <a:cs typeface="+mn-cs"/>
              </a:rPr>
              <a:t>pneumococcen</a:t>
            </a:r>
            <a:r>
              <a:rPr lang="nl-BE" sz="1200" kern="1200" dirty="0" smtClean="0">
                <a:solidFill>
                  <a:schemeClr val="tx1"/>
                </a:solidFill>
                <a:effectLst/>
                <a:latin typeface="+mn-lt"/>
                <a:ea typeface="+mn-ea"/>
                <a:cs typeface="+mn-cs"/>
              </a:rPr>
              <a:t>) kunnen probleemloos worden toegediend tijdens de behandeling met TNF-remmers..</a:t>
            </a:r>
          </a:p>
          <a:p>
            <a:endParaRPr lang="nl-BE" sz="1200" kern="1200" dirty="0" smtClean="0">
              <a:solidFill>
                <a:schemeClr val="tx1"/>
              </a:solidFill>
              <a:effectLst/>
              <a:latin typeface="+mn-lt"/>
              <a:ea typeface="+mn-ea"/>
              <a:cs typeface="+mn-cs"/>
            </a:endParaRPr>
          </a:p>
          <a:p>
            <a:pPr marL="0" marR="0" lvl="0" indent="0" algn="l" defTabSz="966978"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Vaccinatie met een (deels) geactiveerd vaccin kan pas toegediend worden na 3 maanden onderbreking van de behandeling. Na de vaccinatie, dient opnieuw 3-4 weken gewacht te worden alvorens de behandeling opnieuw op te starten (iemand die frequent reist naar plaatsen waar gele koorts endemisch is, moet voor de start van elke </a:t>
            </a:r>
            <a:r>
              <a:rPr lang="nl-BE" sz="1200" kern="1200" dirty="0" err="1" smtClean="0">
                <a:solidFill>
                  <a:schemeClr val="tx1"/>
                </a:solidFill>
                <a:effectLst/>
                <a:latin typeface="+mn-lt"/>
                <a:ea typeface="+mn-ea"/>
                <a:cs typeface="+mn-cs"/>
              </a:rPr>
              <a:t>biological</a:t>
            </a:r>
            <a:r>
              <a:rPr lang="nl-BE" sz="1200" kern="1200" dirty="0" smtClean="0">
                <a:solidFill>
                  <a:schemeClr val="tx1"/>
                </a:solidFill>
                <a:effectLst/>
                <a:latin typeface="+mn-lt"/>
                <a:ea typeface="+mn-ea"/>
                <a:cs typeface="+mn-cs"/>
              </a:rPr>
              <a:t> </a:t>
            </a:r>
            <a:r>
              <a:rPr lang="nl-BE" sz="1200" kern="1200" dirty="0" err="1" smtClean="0">
                <a:solidFill>
                  <a:schemeClr val="tx1"/>
                </a:solidFill>
                <a:effectLst/>
                <a:latin typeface="+mn-lt"/>
                <a:ea typeface="+mn-ea"/>
                <a:cs typeface="+mn-cs"/>
              </a:rPr>
              <a:t>geinformeerd</a:t>
            </a:r>
            <a:r>
              <a:rPr lang="nl-BE" sz="1200" kern="1200" dirty="0" smtClean="0">
                <a:solidFill>
                  <a:schemeClr val="tx1"/>
                </a:solidFill>
                <a:effectLst/>
                <a:latin typeface="+mn-lt"/>
                <a:ea typeface="+mn-ea"/>
                <a:cs typeface="+mn-cs"/>
              </a:rPr>
              <a:t> worden over gele koorts vaccinatie. Patiënten die niet gevaccineerd zijn voor gele koorts kunnen dus niet daar die gebieden reizen waar gele koorts endemisch is.</a:t>
            </a:r>
          </a:p>
          <a:p>
            <a:endParaRPr lang="nl-BE" sz="1200" kern="1200" dirty="0" smtClean="0">
              <a:solidFill>
                <a:schemeClr val="tx1"/>
              </a:solidFill>
              <a:effectLst/>
              <a:latin typeface="+mn-lt"/>
              <a:ea typeface="+mn-ea"/>
              <a:cs typeface="+mn-cs"/>
            </a:endParaRPr>
          </a:p>
          <a:p>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2751326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200" kern="1200" dirty="0" smtClean="0">
                <a:solidFill>
                  <a:schemeClr val="tx1"/>
                </a:solidFill>
                <a:effectLst/>
                <a:latin typeface="+mn-lt"/>
                <a:ea typeface="+mn-ea"/>
                <a:cs typeface="+mn-cs"/>
              </a:rPr>
              <a:t>Een griepvaccin is een dood (~geïnactiveerd vaccin) en kan zonder problemen worden ingespoten. Er dienen geen speciale voorzorgen genomen</a:t>
            </a:r>
            <a:r>
              <a:rPr lang="nl-BE" sz="1200" kern="1200" baseline="0" dirty="0" smtClean="0">
                <a:solidFill>
                  <a:schemeClr val="tx1"/>
                </a:solidFill>
                <a:effectLst/>
                <a:latin typeface="+mn-lt"/>
                <a:ea typeface="+mn-ea"/>
                <a:cs typeface="+mn-cs"/>
              </a:rPr>
              <a:t> te worden</a:t>
            </a:r>
            <a:endParaRPr lang="nl-BE" sz="1200" kern="1200" dirty="0" smtClean="0">
              <a:solidFill>
                <a:schemeClr val="tx1"/>
              </a:solidFill>
              <a:effectLst/>
              <a:latin typeface="+mn-lt"/>
              <a:ea typeface="+mn-ea"/>
              <a:cs typeface="+mn-cs"/>
            </a:endParaRPr>
          </a:p>
          <a:p>
            <a:pPr marL="0" marR="0" lvl="0" indent="0" algn="l" defTabSz="966978" rtl="0" eaLnBrk="1" fontAlgn="auto" latinLnBrk="0" hangingPunct="1">
              <a:lnSpc>
                <a:spcPct val="100000"/>
              </a:lnSpc>
              <a:spcBef>
                <a:spcPts val="0"/>
              </a:spcBef>
              <a:spcAft>
                <a:spcPts val="0"/>
              </a:spcAft>
              <a:buClrTx/>
              <a:buSzTx/>
              <a:buFontTx/>
              <a:buNone/>
              <a:tabLst/>
              <a:defRPr/>
            </a:pPr>
            <a:endParaRPr lang="nl-BE" sz="1200" kern="1200" dirty="0" smtClean="0">
              <a:solidFill>
                <a:schemeClr val="tx1"/>
              </a:solidFill>
              <a:effectLst/>
              <a:latin typeface="+mn-lt"/>
              <a:ea typeface="+mn-ea"/>
              <a:cs typeface="+mn-cs"/>
            </a:endParaRPr>
          </a:p>
          <a:p>
            <a:pPr marL="0" marR="0" lvl="0" indent="0" algn="l" defTabSz="966978"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Geïnactiveerde vaccins (bv influenza en </a:t>
            </a:r>
            <a:r>
              <a:rPr lang="nl-BE" sz="1200" kern="1200" dirty="0" err="1" smtClean="0">
                <a:solidFill>
                  <a:schemeClr val="tx1"/>
                </a:solidFill>
                <a:effectLst/>
                <a:latin typeface="+mn-lt"/>
                <a:ea typeface="+mn-ea"/>
                <a:cs typeface="+mn-cs"/>
              </a:rPr>
              <a:t>pneumococcen</a:t>
            </a:r>
            <a:r>
              <a:rPr lang="nl-BE" sz="1200" kern="1200" dirty="0" smtClean="0">
                <a:solidFill>
                  <a:schemeClr val="tx1"/>
                </a:solidFill>
                <a:effectLst/>
                <a:latin typeface="+mn-lt"/>
                <a:ea typeface="+mn-ea"/>
                <a:cs typeface="+mn-cs"/>
              </a:rPr>
              <a:t>) kunnen probleemloos worden toegediend tijdens de behandeling met TNF-remmers..</a:t>
            </a:r>
          </a:p>
          <a:p>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2922557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66978"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Gele koorts is een levend verzwakt vaccin en mag niet worden toegediend aan een</a:t>
            </a:r>
            <a:r>
              <a:rPr lang="nl-BE" sz="1200" kern="1200" baseline="0" dirty="0" smtClean="0">
                <a:solidFill>
                  <a:schemeClr val="tx1"/>
                </a:solidFill>
                <a:effectLst/>
                <a:latin typeface="+mn-lt"/>
                <a:ea typeface="+mn-ea"/>
                <a:cs typeface="+mn-cs"/>
              </a:rPr>
              <a:t> patiënt onder TNF-remmers. Hij moet dit met de specialist bespreken en de </a:t>
            </a:r>
            <a:r>
              <a:rPr lang="nl-BE" sz="1200" kern="1200" baseline="0" dirty="0" err="1" smtClean="0">
                <a:solidFill>
                  <a:schemeClr val="tx1"/>
                </a:solidFill>
                <a:effectLst/>
                <a:latin typeface="+mn-lt"/>
                <a:ea typeface="+mn-ea"/>
                <a:cs typeface="+mn-cs"/>
              </a:rPr>
              <a:t>vaccinator</a:t>
            </a:r>
            <a:r>
              <a:rPr lang="nl-BE" sz="1200" kern="1200" baseline="0" dirty="0" smtClean="0">
                <a:solidFill>
                  <a:schemeClr val="tx1"/>
                </a:solidFill>
                <a:effectLst/>
                <a:latin typeface="+mn-lt"/>
                <a:ea typeface="+mn-ea"/>
                <a:cs typeface="+mn-cs"/>
              </a:rPr>
              <a:t> (in dit geval ITG). Er moet ook een verschil gemaakt worden tussen personen met een lichte vorm van reuma of psoriasis, die lichte hinder zullen ondervinden, dan wel bij ernstige vormen of bij bv ziekte van </a:t>
            </a:r>
            <a:r>
              <a:rPr lang="nl-BE" sz="1200" kern="1200" baseline="0" dirty="0" err="1" smtClean="0">
                <a:solidFill>
                  <a:schemeClr val="tx1"/>
                </a:solidFill>
                <a:effectLst/>
                <a:latin typeface="+mn-lt"/>
                <a:ea typeface="+mn-ea"/>
                <a:cs typeface="+mn-cs"/>
              </a:rPr>
              <a:t>Crohn</a:t>
            </a:r>
            <a:r>
              <a:rPr lang="nl-BE" sz="1200" kern="1200" baseline="0" dirty="0" smtClean="0">
                <a:solidFill>
                  <a:schemeClr val="tx1"/>
                </a:solidFill>
                <a:effectLst/>
                <a:latin typeface="+mn-lt"/>
                <a:ea typeface="+mn-ea"/>
                <a:cs typeface="+mn-cs"/>
              </a:rPr>
              <a:t>, waar de impact van een stop veel groter is op de ziekte en levenskwaliteit van de patiënt.</a:t>
            </a:r>
          </a:p>
          <a:p>
            <a:pPr marL="0" marR="0" lvl="0" indent="0" algn="l" defTabSz="966978" rtl="0" eaLnBrk="1" fontAlgn="auto" latinLnBrk="0" hangingPunct="1">
              <a:lnSpc>
                <a:spcPct val="100000"/>
              </a:lnSpc>
              <a:spcBef>
                <a:spcPts val="0"/>
              </a:spcBef>
              <a:spcAft>
                <a:spcPts val="0"/>
              </a:spcAft>
              <a:buClrTx/>
              <a:buSzTx/>
              <a:buFontTx/>
              <a:buNone/>
              <a:tabLst/>
              <a:defRPr/>
            </a:pPr>
            <a:endParaRPr lang="nl-BE" sz="1200" kern="1200" baseline="0" dirty="0" smtClean="0">
              <a:solidFill>
                <a:schemeClr val="tx1"/>
              </a:solidFill>
              <a:effectLst/>
              <a:latin typeface="+mn-lt"/>
              <a:ea typeface="+mn-ea"/>
              <a:cs typeface="+mn-cs"/>
            </a:endParaRPr>
          </a:p>
          <a:p>
            <a:pPr marL="0" marR="0" lvl="0" indent="0" algn="l" defTabSz="966978" rtl="0" eaLnBrk="1" fontAlgn="auto" latinLnBrk="0" hangingPunct="1">
              <a:lnSpc>
                <a:spcPct val="100000"/>
              </a:lnSpc>
              <a:spcBef>
                <a:spcPts val="0"/>
              </a:spcBef>
              <a:spcAft>
                <a:spcPts val="0"/>
              </a:spcAft>
              <a:buClrTx/>
              <a:buSzTx/>
              <a:buFontTx/>
              <a:buNone/>
              <a:tabLst/>
              <a:defRPr/>
            </a:pPr>
            <a:r>
              <a:rPr lang="nl-BE" sz="1200" kern="1200" baseline="0" dirty="0" smtClean="0">
                <a:solidFill>
                  <a:schemeClr val="tx1"/>
                </a:solidFill>
                <a:effectLst/>
                <a:latin typeface="+mn-lt"/>
                <a:ea typeface="+mn-ea"/>
                <a:cs typeface="+mn-cs"/>
              </a:rPr>
              <a:t>=&gt; Indien mogelijk, vaccin laten toedienen voor er wordt gestart met TNF-remmer!</a:t>
            </a:r>
            <a:endParaRPr lang="nl-BE" sz="1200" kern="1200" dirty="0" smtClean="0">
              <a:solidFill>
                <a:schemeClr val="tx1"/>
              </a:solidFill>
              <a:effectLst/>
              <a:latin typeface="+mn-lt"/>
              <a:ea typeface="+mn-ea"/>
              <a:cs typeface="+mn-cs"/>
            </a:endParaRPr>
          </a:p>
          <a:p>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278906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66978"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Gele koorts is een levend verzwakt vaccin en mag niet worden toegediend aan een</a:t>
            </a:r>
            <a:r>
              <a:rPr lang="nl-BE" sz="1200" kern="1200" baseline="0" dirty="0" smtClean="0">
                <a:solidFill>
                  <a:schemeClr val="tx1"/>
                </a:solidFill>
                <a:effectLst/>
                <a:latin typeface="+mn-lt"/>
                <a:ea typeface="+mn-ea"/>
                <a:cs typeface="+mn-cs"/>
              </a:rPr>
              <a:t> patiënt onder TNF-remmers. Hij moet dit met de specialist bespreken en de </a:t>
            </a:r>
            <a:r>
              <a:rPr lang="nl-BE" sz="1200" kern="1200" baseline="0" dirty="0" err="1" smtClean="0">
                <a:solidFill>
                  <a:schemeClr val="tx1"/>
                </a:solidFill>
                <a:effectLst/>
                <a:latin typeface="+mn-lt"/>
                <a:ea typeface="+mn-ea"/>
                <a:cs typeface="+mn-cs"/>
              </a:rPr>
              <a:t>vaccinator</a:t>
            </a:r>
            <a:r>
              <a:rPr lang="nl-BE" sz="1200" kern="1200" baseline="0" dirty="0" smtClean="0">
                <a:solidFill>
                  <a:schemeClr val="tx1"/>
                </a:solidFill>
                <a:effectLst/>
                <a:latin typeface="+mn-lt"/>
                <a:ea typeface="+mn-ea"/>
                <a:cs typeface="+mn-cs"/>
              </a:rPr>
              <a:t> (in dit geval ITG). Er moet ook een verschil gemaakt worden tussen personen met een lichte vorm van reuma of psoriasis, die lichte hinder zullen ondervinden, dan wel bij ernstige vormen of bij bv ziekte van </a:t>
            </a:r>
            <a:r>
              <a:rPr lang="nl-BE" sz="1200" kern="1200" baseline="0" dirty="0" err="1" smtClean="0">
                <a:solidFill>
                  <a:schemeClr val="tx1"/>
                </a:solidFill>
                <a:effectLst/>
                <a:latin typeface="+mn-lt"/>
                <a:ea typeface="+mn-ea"/>
                <a:cs typeface="+mn-cs"/>
              </a:rPr>
              <a:t>Crohn</a:t>
            </a:r>
            <a:r>
              <a:rPr lang="nl-BE" sz="1200" kern="1200" baseline="0" dirty="0" smtClean="0">
                <a:solidFill>
                  <a:schemeClr val="tx1"/>
                </a:solidFill>
                <a:effectLst/>
                <a:latin typeface="+mn-lt"/>
                <a:ea typeface="+mn-ea"/>
                <a:cs typeface="+mn-cs"/>
              </a:rPr>
              <a:t>, waar de impact van een stop veel groter is op de ziekte en levenskwaliteit van de patiënt.</a:t>
            </a:r>
          </a:p>
          <a:p>
            <a:pPr marL="0" marR="0" lvl="0" indent="0" algn="l" defTabSz="966978" rtl="0" eaLnBrk="1" fontAlgn="auto" latinLnBrk="0" hangingPunct="1">
              <a:lnSpc>
                <a:spcPct val="100000"/>
              </a:lnSpc>
              <a:spcBef>
                <a:spcPts val="0"/>
              </a:spcBef>
              <a:spcAft>
                <a:spcPts val="0"/>
              </a:spcAft>
              <a:buClrTx/>
              <a:buSzTx/>
              <a:buFontTx/>
              <a:buNone/>
              <a:tabLst/>
              <a:defRPr/>
            </a:pPr>
            <a:endParaRPr lang="nl-BE" sz="1200" kern="1200" baseline="0" dirty="0" smtClean="0">
              <a:solidFill>
                <a:schemeClr val="tx1"/>
              </a:solidFill>
              <a:effectLst/>
              <a:latin typeface="+mn-lt"/>
              <a:ea typeface="+mn-ea"/>
              <a:cs typeface="+mn-cs"/>
            </a:endParaRPr>
          </a:p>
          <a:p>
            <a:pPr marL="0" marR="0" lvl="0" indent="0" algn="l" defTabSz="966978" rtl="0" eaLnBrk="1" fontAlgn="auto" latinLnBrk="0" hangingPunct="1">
              <a:lnSpc>
                <a:spcPct val="100000"/>
              </a:lnSpc>
              <a:spcBef>
                <a:spcPts val="0"/>
              </a:spcBef>
              <a:spcAft>
                <a:spcPts val="0"/>
              </a:spcAft>
              <a:buClrTx/>
              <a:buSzTx/>
              <a:buFontTx/>
              <a:buNone/>
              <a:tabLst/>
              <a:defRPr/>
            </a:pPr>
            <a:r>
              <a:rPr lang="nl-BE" sz="1200" kern="1200" baseline="0" smtClean="0">
                <a:solidFill>
                  <a:schemeClr val="tx1"/>
                </a:solidFill>
                <a:effectLst/>
                <a:latin typeface="+mn-lt"/>
                <a:ea typeface="+mn-ea"/>
                <a:cs typeface="+mn-cs"/>
              </a:rPr>
              <a:t>=&gt; Indien mogelijk, vaccin laten toedienen voor er wordt gestart met TNF-remmer!</a:t>
            </a:r>
            <a:endParaRPr lang="nl-BE" sz="1200" kern="1200" smtClean="0">
              <a:solidFill>
                <a:schemeClr val="tx1"/>
              </a:solidFill>
              <a:effectLst/>
              <a:latin typeface="+mn-lt"/>
              <a:ea typeface="+mn-ea"/>
              <a:cs typeface="+mn-cs"/>
            </a:endParaRPr>
          </a:p>
          <a:p>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188978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66978" rtl="0" eaLnBrk="1" fontAlgn="auto" latinLnBrk="0" hangingPunct="1">
              <a:lnSpc>
                <a:spcPct val="100000"/>
              </a:lnSpc>
              <a:spcBef>
                <a:spcPts val="0"/>
              </a:spcBef>
              <a:spcAft>
                <a:spcPts val="0"/>
              </a:spcAft>
              <a:buClrTx/>
              <a:buSzTx/>
              <a:buFontTx/>
              <a:buNone/>
              <a:tabLst/>
              <a:defRPr/>
            </a:pPr>
            <a:r>
              <a:rPr lang="nl-BE" sz="1200" kern="1200" dirty="0" smtClean="0">
                <a:solidFill>
                  <a:schemeClr val="tx1"/>
                </a:solidFill>
                <a:effectLst/>
                <a:latin typeface="+mn-lt"/>
                <a:ea typeface="+mn-ea"/>
                <a:cs typeface="+mn-cs"/>
              </a:rPr>
              <a:t>Gele koorts is een levend verzwakt vaccin en mag niet worden toegediend aan een</a:t>
            </a:r>
            <a:r>
              <a:rPr lang="nl-BE" sz="1200" kern="1200" baseline="0" dirty="0" smtClean="0">
                <a:solidFill>
                  <a:schemeClr val="tx1"/>
                </a:solidFill>
                <a:effectLst/>
                <a:latin typeface="+mn-lt"/>
                <a:ea typeface="+mn-ea"/>
                <a:cs typeface="+mn-cs"/>
              </a:rPr>
              <a:t> patiënt onder TNF-remmers. Hij moet dit met de specialist bespreken en de </a:t>
            </a:r>
            <a:r>
              <a:rPr lang="nl-BE" sz="1200" kern="1200" baseline="0" dirty="0" err="1" smtClean="0">
                <a:solidFill>
                  <a:schemeClr val="tx1"/>
                </a:solidFill>
                <a:effectLst/>
                <a:latin typeface="+mn-lt"/>
                <a:ea typeface="+mn-ea"/>
                <a:cs typeface="+mn-cs"/>
              </a:rPr>
              <a:t>vaccinator</a:t>
            </a:r>
            <a:r>
              <a:rPr lang="nl-BE" sz="1200" kern="1200" baseline="0" dirty="0" smtClean="0">
                <a:solidFill>
                  <a:schemeClr val="tx1"/>
                </a:solidFill>
                <a:effectLst/>
                <a:latin typeface="+mn-lt"/>
                <a:ea typeface="+mn-ea"/>
                <a:cs typeface="+mn-cs"/>
              </a:rPr>
              <a:t> (in dit geval ITG). Er moet ook een verschil gemaakt worden tussen personen met een lichte vorm van reuma of psoriasis, die lichte hinder zullen ondervinden, dan wel bij ernstige vormen of bij bv ziekte van </a:t>
            </a:r>
            <a:r>
              <a:rPr lang="nl-BE" sz="1200" kern="1200" baseline="0" dirty="0" err="1" smtClean="0">
                <a:solidFill>
                  <a:schemeClr val="tx1"/>
                </a:solidFill>
                <a:effectLst/>
                <a:latin typeface="+mn-lt"/>
                <a:ea typeface="+mn-ea"/>
                <a:cs typeface="+mn-cs"/>
              </a:rPr>
              <a:t>Crohn</a:t>
            </a:r>
            <a:r>
              <a:rPr lang="nl-BE" sz="1200" kern="1200" baseline="0" dirty="0" smtClean="0">
                <a:solidFill>
                  <a:schemeClr val="tx1"/>
                </a:solidFill>
                <a:effectLst/>
                <a:latin typeface="+mn-lt"/>
                <a:ea typeface="+mn-ea"/>
                <a:cs typeface="+mn-cs"/>
              </a:rPr>
              <a:t>, waar de impact van een stop veel groter is op de ziekte en levenskwaliteit van de patiënt.</a:t>
            </a:r>
          </a:p>
          <a:p>
            <a:pPr marL="0" marR="0" lvl="0" indent="0" algn="l" defTabSz="966978" rtl="0" eaLnBrk="1" fontAlgn="auto" latinLnBrk="0" hangingPunct="1">
              <a:lnSpc>
                <a:spcPct val="100000"/>
              </a:lnSpc>
              <a:spcBef>
                <a:spcPts val="0"/>
              </a:spcBef>
              <a:spcAft>
                <a:spcPts val="0"/>
              </a:spcAft>
              <a:buClrTx/>
              <a:buSzTx/>
              <a:buFontTx/>
              <a:buNone/>
              <a:tabLst/>
              <a:defRPr/>
            </a:pPr>
            <a:endParaRPr lang="nl-BE" sz="1200" kern="1200" baseline="0" dirty="0" smtClean="0">
              <a:solidFill>
                <a:schemeClr val="tx1"/>
              </a:solidFill>
              <a:effectLst/>
              <a:latin typeface="+mn-lt"/>
              <a:ea typeface="+mn-ea"/>
              <a:cs typeface="+mn-cs"/>
            </a:endParaRPr>
          </a:p>
          <a:p>
            <a:pPr marL="0" marR="0" lvl="0" indent="0" algn="l" defTabSz="966978" rtl="0" eaLnBrk="1" fontAlgn="auto" latinLnBrk="0" hangingPunct="1">
              <a:lnSpc>
                <a:spcPct val="100000"/>
              </a:lnSpc>
              <a:spcBef>
                <a:spcPts val="0"/>
              </a:spcBef>
              <a:spcAft>
                <a:spcPts val="0"/>
              </a:spcAft>
              <a:buClrTx/>
              <a:buSzTx/>
              <a:buFontTx/>
              <a:buNone/>
              <a:tabLst/>
              <a:defRPr/>
            </a:pPr>
            <a:r>
              <a:rPr lang="nl-BE" sz="1200" kern="1200" baseline="0" smtClean="0">
                <a:solidFill>
                  <a:schemeClr val="tx1"/>
                </a:solidFill>
                <a:effectLst/>
                <a:latin typeface="+mn-lt"/>
                <a:ea typeface="+mn-ea"/>
                <a:cs typeface="+mn-cs"/>
              </a:rPr>
              <a:t>=&gt; Indien mogelijk, vaccin laten toedienen voor er wordt gestart met TNF-remmer!</a:t>
            </a:r>
            <a:endParaRPr lang="nl-BE" sz="1200" kern="1200" smtClean="0">
              <a:solidFill>
                <a:schemeClr val="tx1"/>
              </a:solidFill>
              <a:effectLst/>
              <a:latin typeface="+mn-lt"/>
              <a:ea typeface="+mn-ea"/>
              <a:cs typeface="+mn-cs"/>
            </a:endParaRPr>
          </a:p>
          <a:p>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1088254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sz="120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val="2117608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1"/>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userDrawn="1"/>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00"/>
          </a:p>
        </p:txBody>
      </p:sp>
      <p:sp>
        <p:nvSpPr>
          <p:cNvPr id="8" name="Title 7"/>
          <p:cNvSpPr>
            <a:spLocks noGrp="1"/>
          </p:cNvSpPr>
          <p:nvPr>
            <p:ph type="ctrTitle" hasCustomPrompt="1"/>
          </p:nvPr>
        </p:nvSpPr>
        <p:spPr>
          <a:xfrm>
            <a:off x="2362200" y="2204864"/>
            <a:ext cx="6477000" cy="1828800"/>
          </a:xfrm>
        </p:spPr>
        <p:style>
          <a:lnRef idx="2">
            <a:schemeClr val="accent1"/>
          </a:lnRef>
          <a:fillRef idx="1">
            <a:schemeClr val="lt1"/>
          </a:fillRef>
          <a:effectRef idx="0">
            <a:schemeClr val="accent1"/>
          </a:effectRef>
          <a:fontRef idx="none"/>
        </p:style>
        <p:txBody>
          <a:bodyPr anchor="b"/>
          <a:lstStyle>
            <a:lvl1pPr>
              <a:defRPr cap="all" baseline="0">
                <a:solidFill>
                  <a:schemeClr val="accent6"/>
                </a:solidFill>
              </a:defRPr>
            </a:lvl1pPr>
          </a:lstStyle>
          <a:p>
            <a:r>
              <a:rPr lang="nl-NL" dirty="0" smtClean="0"/>
              <a:t>Onderwerp</a:t>
            </a:r>
            <a:endParaRPr lang="en-US" dirty="0"/>
          </a:p>
        </p:txBody>
      </p:sp>
      <p:pic>
        <p:nvPicPr>
          <p:cNvPr id="18" name="Afbeelding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439" y="198664"/>
            <a:ext cx="1064732" cy="1214112"/>
          </a:xfrm>
          <a:prstGeom prst="rect">
            <a:avLst/>
          </a:prstGeom>
        </p:spPr>
      </p:pic>
      <p:sp>
        <p:nvSpPr>
          <p:cNvPr id="19" name="Footer Placeholder 16"/>
          <p:cNvSpPr txBox="1">
            <a:spLocks/>
          </p:cNvSpPr>
          <p:nvPr userDrawn="1"/>
        </p:nvSpPr>
        <p:spPr>
          <a:xfrm>
            <a:off x="2359152" y="6044184"/>
            <a:ext cx="6784848" cy="713232"/>
          </a:xfrm>
          <a:prstGeom prst="rect">
            <a:avLst/>
          </a:prstGeom>
        </p:spPr>
        <p:txBody>
          <a:bodyPr vert="horz" anchor="ctr"/>
          <a:lstStyle>
            <a:defPPr>
              <a:defRPr lang="en-US"/>
            </a:defPPr>
            <a:lvl1pPr marL="0" algn="r" defTabSz="914400" rtl="0" latinLnBrk="0">
              <a:defRPr sz="1100" kern="1200">
                <a:solidFill>
                  <a:schemeClr val="accent6"/>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l"/>
            <a:endParaRPr lang="en-US" sz="1050" dirty="0">
              <a:solidFill>
                <a:schemeClr val="bg1"/>
              </a:solidFill>
            </a:endParaRPr>
          </a:p>
        </p:txBody>
      </p:sp>
      <p:sp>
        <p:nvSpPr>
          <p:cNvPr id="21" name="Tijdelijke aanduiding voor tekst 20"/>
          <p:cNvSpPr>
            <a:spLocks noGrp="1"/>
          </p:cNvSpPr>
          <p:nvPr>
            <p:ph type="body" sz="quarter" idx="12" hasCustomPrompt="1"/>
          </p:nvPr>
        </p:nvSpPr>
        <p:spPr>
          <a:xfrm>
            <a:off x="2359025" y="4149080"/>
            <a:ext cx="6480175" cy="432048"/>
          </a:xfrm>
          <a:ln>
            <a:prstDash val="sysDot"/>
          </a:ln>
        </p:spPr>
        <p:style>
          <a:lnRef idx="2">
            <a:schemeClr val="accent1"/>
          </a:lnRef>
          <a:fillRef idx="1">
            <a:schemeClr val="lt1"/>
          </a:fillRef>
          <a:effectRef idx="0">
            <a:schemeClr val="accent1"/>
          </a:effectRef>
          <a:fontRef idx="none"/>
        </p:style>
        <p:txBody>
          <a:bodyPr>
            <a:noAutofit/>
          </a:bodyPr>
          <a:lstStyle>
            <a:lvl1pPr marL="0" indent="0">
              <a:buNone/>
              <a:defRPr sz="2000" cap="all" baseline="0">
                <a:solidFill>
                  <a:schemeClr val="accent1"/>
                </a:solidFill>
              </a:defRPr>
            </a:lvl1pPr>
          </a:lstStyle>
          <a:p>
            <a:pPr lvl="0"/>
            <a:r>
              <a:rPr lang="nl-BE" dirty="0" smtClean="0"/>
              <a:t>Regio:</a:t>
            </a:r>
            <a:endParaRPr lang="nl-BE" dirty="0"/>
          </a:p>
        </p:txBody>
      </p:sp>
      <p:sp>
        <p:nvSpPr>
          <p:cNvPr id="24" name="Footer Placeholder 16"/>
          <p:cNvSpPr txBox="1">
            <a:spLocks/>
          </p:cNvSpPr>
          <p:nvPr userDrawn="1"/>
        </p:nvSpPr>
        <p:spPr>
          <a:xfrm>
            <a:off x="1301558" y="198664"/>
            <a:ext cx="7537641" cy="365125"/>
          </a:xfrm>
          <a:prstGeom prst="rect">
            <a:avLst/>
          </a:prstGeom>
        </p:spPr>
        <p:txBody>
          <a:bodyPr vert="horz" anchor="ctr"/>
          <a:lstStyle>
            <a:defPPr>
              <a:defRPr lang="en-US"/>
            </a:defPPr>
            <a:lvl1pPr marL="0" algn="r" defTabSz="914400" rtl="0" latinLnBrk="0">
              <a:defRPr sz="1100" b="0" kern="1200">
                <a:solidFill>
                  <a:schemeClr val="accent6"/>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nl-BE" dirty="0" smtClean="0"/>
              <a:t>KWALITEITSBEVORDEREND PROGRAMMA VOOR EEN MEDISCH FARMACEUTISCH OVERLEG</a:t>
            </a:r>
            <a:endParaRPr lang="en-US" dirty="0" smtClean="0"/>
          </a:p>
        </p:txBody>
      </p:sp>
      <p:sp>
        <p:nvSpPr>
          <p:cNvPr id="30" name="Tijdelijke aanduiding voor tekst 20"/>
          <p:cNvSpPr>
            <a:spLocks noGrp="1"/>
          </p:cNvSpPr>
          <p:nvPr>
            <p:ph type="body" sz="quarter" idx="13" hasCustomPrompt="1"/>
          </p:nvPr>
        </p:nvSpPr>
        <p:spPr>
          <a:xfrm>
            <a:off x="2359024" y="4696544"/>
            <a:ext cx="6480175" cy="432048"/>
          </a:xfrm>
          <a:ln>
            <a:prstDash val="sysDot"/>
          </a:ln>
        </p:spPr>
        <p:style>
          <a:lnRef idx="2">
            <a:schemeClr val="accent1"/>
          </a:lnRef>
          <a:fillRef idx="1">
            <a:schemeClr val="lt1"/>
          </a:fillRef>
          <a:effectRef idx="0">
            <a:schemeClr val="accent1"/>
          </a:effectRef>
          <a:fontRef idx="none"/>
        </p:style>
        <p:txBody>
          <a:bodyPr>
            <a:noAutofit/>
          </a:bodyPr>
          <a:lstStyle>
            <a:lvl1pPr marL="0" indent="0">
              <a:buNone/>
              <a:defRPr sz="2000" cap="all" baseline="0">
                <a:solidFill>
                  <a:schemeClr val="accent1"/>
                </a:solidFill>
              </a:defRPr>
            </a:lvl1pPr>
          </a:lstStyle>
          <a:p>
            <a:pPr lvl="0"/>
            <a:r>
              <a:rPr lang="nl-BE" dirty="0" smtClean="0"/>
              <a:t>Moderator:</a:t>
            </a:r>
            <a:endParaRPr lang="nl-BE" dirty="0"/>
          </a:p>
        </p:txBody>
      </p:sp>
      <p:sp>
        <p:nvSpPr>
          <p:cNvPr id="31" name="Tijdelijke aanduiding voor tekst 20"/>
          <p:cNvSpPr>
            <a:spLocks noGrp="1"/>
          </p:cNvSpPr>
          <p:nvPr>
            <p:ph type="body" sz="quarter" idx="14" hasCustomPrompt="1"/>
          </p:nvPr>
        </p:nvSpPr>
        <p:spPr>
          <a:xfrm>
            <a:off x="2359023" y="5242691"/>
            <a:ext cx="6480175" cy="432048"/>
          </a:xfrm>
          <a:ln>
            <a:prstDash val="sysDot"/>
          </a:ln>
        </p:spPr>
        <p:style>
          <a:lnRef idx="2">
            <a:schemeClr val="accent1"/>
          </a:lnRef>
          <a:fillRef idx="1">
            <a:schemeClr val="lt1"/>
          </a:fillRef>
          <a:effectRef idx="0">
            <a:schemeClr val="accent1"/>
          </a:effectRef>
          <a:fontRef idx="none"/>
        </p:style>
        <p:txBody>
          <a:bodyPr>
            <a:noAutofit/>
          </a:bodyPr>
          <a:lstStyle>
            <a:lvl1pPr marL="0" indent="0">
              <a:buNone/>
              <a:defRPr sz="2000" cap="all" baseline="0">
                <a:solidFill>
                  <a:schemeClr val="accent1"/>
                </a:solidFill>
              </a:defRPr>
            </a:lvl1pPr>
          </a:lstStyle>
          <a:p>
            <a:pPr lvl="0"/>
            <a:r>
              <a:rPr lang="nl-BE" dirty="0" smtClean="0"/>
              <a:t>Datum:</a:t>
            </a:r>
            <a:endParaRPr lang="nl-BE" dirty="0"/>
          </a:p>
        </p:txBody>
      </p:sp>
      <p:sp>
        <p:nvSpPr>
          <p:cNvPr id="34" name="Tijdelijke aanduiding voor tekst 33"/>
          <p:cNvSpPr>
            <a:spLocks noGrp="1"/>
          </p:cNvSpPr>
          <p:nvPr>
            <p:ph type="body" sz="quarter" idx="15" hasCustomPrompt="1"/>
          </p:nvPr>
        </p:nvSpPr>
        <p:spPr>
          <a:xfrm>
            <a:off x="2359022" y="6053328"/>
            <a:ext cx="6480175" cy="704088"/>
          </a:xfrm>
        </p:spPr>
        <p:txBody>
          <a:bodyPr anchor="ctr">
            <a:normAutofit/>
          </a:bodyPr>
          <a:lstStyle>
            <a:lvl1pPr marL="0" indent="0">
              <a:buNone/>
              <a:defRPr sz="1000" cap="all" baseline="0">
                <a:solidFill>
                  <a:schemeClr val="bg1"/>
                </a:solidFill>
              </a:defRPr>
            </a:lvl1pPr>
          </a:lstStyle>
          <a:p>
            <a:pPr lvl="0"/>
            <a:r>
              <a:rPr lang="nl-BE" dirty="0" smtClean="0"/>
              <a:t>Koninklijke apothekers vereniging van </a:t>
            </a:r>
            <a:r>
              <a:rPr lang="nl-BE" dirty="0" err="1" smtClean="0"/>
              <a:t>antwerpen</a:t>
            </a:r>
            <a:r>
              <a:rPr lang="nl-BE" dirty="0" smtClean="0"/>
              <a:t> (KAVA) in  samenwerking met </a:t>
            </a:r>
            <a:r>
              <a:rPr lang="nl-BE" dirty="0" err="1" smtClean="0"/>
              <a:t>Domus</a:t>
            </a:r>
            <a:r>
              <a:rPr lang="nl-BE" dirty="0" smtClean="0"/>
              <a:t> </a:t>
            </a:r>
            <a:r>
              <a:rPr lang="nl-BE" dirty="0" err="1" smtClean="0"/>
              <a:t>medica</a:t>
            </a:r>
            <a:endParaRPr lang="nl-BE"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nl-NL" smtClean="0"/>
              <a:t>Klik om de stijl te bewerken</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‹nr.›</a:t>
            </a:fld>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nl-NL" smtClean="0"/>
              <a:t>Klik om de modelstijlen te bewerken</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nl-NL" smtClean="0"/>
              <a:t>Klik om de modelstijlen te bewerken</a:t>
            </a:r>
          </a:p>
        </p:txBody>
      </p:sp>
      <p:sp>
        <p:nvSpPr>
          <p:cNvPr id="22"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4"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25" name="Afbeelding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
        <p:nvSpPr>
          <p:cNvPr id="10"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elstelling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0"/>
            <a:ext cx="8077200" cy="869950"/>
          </a:xfrm>
        </p:spPr>
        <p:txBody>
          <a:bodyPr anchor="ctr"/>
          <a:lstStyle>
            <a:lvl1pPr algn="l">
              <a:buNone/>
              <a:defRPr sz="4400" b="0"/>
            </a:lvl1pPr>
          </a:lstStyle>
          <a:p>
            <a:r>
              <a:rPr lang="nl-NL" dirty="0" smtClean="0"/>
              <a:t>Doelstellingen</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sp>
        <p:nvSpPr>
          <p:cNvPr id="8"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sp>
        <p:nvSpPr>
          <p:cNvPr id="14" name="Rechthoek 13"/>
          <p:cNvSpPr/>
          <p:nvPr userDrawn="1"/>
        </p:nvSpPr>
        <p:spPr>
          <a:xfrm>
            <a:off x="609601" y="1758681"/>
            <a:ext cx="1630680" cy="4052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192" y="2847494"/>
            <a:ext cx="1354536" cy="1544575"/>
          </a:xfrm>
          <a:prstGeom prst="rect">
            <a:avLst/>
          </a:prstGeom>
        </p:spPr>
      </p:pic>
      <p:sp>
        <p:nvSpPr>
          <p:cNvPr id="20" name="Tijdelijke aanduiding voor tekst 19"/>
          <p:cNvSpPr>
            <a:spLocks noGrp="1"/>
          </p:cNvSpPr>
          <p:nvPr>
            <p:ph type="body" sz="quarter" idx="16" hasCustomPrompt="1"/>
          </p:nvPr>
        </p:nvSpPr>
        <p:spPr>
          <a:xfrm>
            <a:off x="2329157" y="1758681"/>
            <a:ext cx="6357643" cy="414561"/>
          </a:xfrm>
        </p:spPr>
        <p:style>
          <a:lnRef idx="2">
            <a:schemeClr val="accent1"/>
          </a:lnRef>
          <a:fillRef idx="1">
            <a:schemeClr val="lt1"/>
          </a:fillRef>
          <a:effectRef idx="0">
            <a:schemeClr val="accent1"/>
          </a:effectRef>
          <a:fontRef idx="none"/>
        </p:style>
        <p:txBody>
          <a:bodyPr>
            <a:noAutofit/>
          </a:bodyPr>
          <a:lstStyle>
            <a:lvl1pPr marL="0" indent="0">
              <a:buNone/>
              <a:defRPr sz="2000" baseline="0"/>
            </a:lvl1pPr>
          </a:lstStyle>
          <a:p>
            <a:pPr lvl="0"/>
            <a:r>
              <a:rPr lang="nl-BE" dirty="0" smtClean="0"/>
              <a:t>Doelstelling 1</a:t>
            </a:r>
            <a:endParaRPr lang="nl-BE" dirty="0"/>
          </a:p>
        </p:txBody>
      </p:sp>
      <p:sp>
        <p:nvSpPr>
          <p:cNvPr id="21" name="Tijdelijke aanduiding voor tekst 19"/>
          <p:cNvSpPr>
            <a:spLocks noGrp="1"/>
          </p:cNvSpPr>
          <p:nvPr>
            <p:ph type="body" sz="quarter" idx="17" hasCustomPrompt="1"/>
          </p:nvPr>
        </p:nvSpPr>
        <p:spPr>
          <a:xfrm>
            <a:off x="2329156" y="2276872"/>
            <a:ext cx="6357643" cy="414561"/>
          </a:xfrm>
        </p:spPr>
        <p:style>
          <a:lnRef idx="2">
            <a:schemeClr val="accent1"/>
          </a:lnRef>
          <a:fillRef idx="1">
            <a:schemeClr val="lt1"/>
          </a:fillRef>
          <a:effectRef idx="0">
            <a:schemeClr val="accent1"/>
          </a:effectRef>
          <a:fontRef idx="none"/>
        </p:style>
        <p:txBody>
          <a:bodyPr>
            <a:noAutofit/>
          </a:bodyPr>
          <a:lstStyle>
            <a:lvl1pPr marL="0" indent="0">
              <a:buNone/>
              <a:defRPr sz="2000" baseline="0"/>
            </a:lvl1pPr>
          </a:lstStyle>
          <a:p>
            <a:pPr lvl="0"/>
            <a:r>
              <a:rPr lang="nl-BE" dirty="0" smtClean="0"/>
              <a:t>Doelstelling 2</a:t>
            </a:r>
            <a:endParaRPr lang="nl-BE" dirty="0"/>
          </a:p>
        </p:txBody>
      </p:sp>
      <p:pic>
        <p:nvPicPr>
          <p:cNvPr id="23" name="Afbeelding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zic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a:lvl1pPr>
          </a:lstStyle>
          <a:p>
            <a:r>
              <a:rPr lang="nl-NL" dirty="0" smtClean="0"/>
              <a:t>Overzicht</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sp>
        <p:nvSpPr>
          <p:cNvPr id="4" name="Tijdelijke aanduiding voor tekst 3"/>
          <p:cNvSpPr>
            <a:spLocks noGrp="1"/>
          </p:cNvSpPr>
          <p:nvPr>
            <p:ph type="body" sz="quarter" idx="14"/>
          </p:nvPr>
        </p:nvSpPr>
        <p:spPr>
          <a:xfrm>
            <a:off x="2359025" y="1700213"/>
            <a:ext cx="6407150" cy="4105275"/>
          </a:xfrm>
        </p:spPr>
        <p:txBody>
          <a:bodyPr>
            <a:normAutofit/>
          </a:bodyPr>
          <a:lstStyle>
            <a:lvl1pPr marL="514350" indent="-514350">
              <a:buFont typeface="+mj-lt"/>
              <a:buAutoNum type="alphaUcPeriod"/>
              <a:defRPr sz="2000">
                <a:solidFill>
                  <a:schemeClr val="tx2"/>
                </a:solidFill>
              </a:defRPr>
            </a:lvl1pPr>
            <a:lvl2pPr marL="880110" indent="-514350">
              <a:buFont typeface="+mj-lt"/>
              <a:buAutoNum type="arabicPeriod"/>
              <a:defRPr sz="2000">
                <a:solidFill>
                  <a:schemeClr val="tx2"/>
                </a:solidFill>
              </a:defRPr>
            </a:lvl2pPr>
            <a:lvl3pPr marL="1143000" indent="-457200">
              <a:buFont typeface="+mj-lt"/>
              <a:buAutoNum type="romanLcPeriod"/>
              <a:defRPr sz="2000">
                <a:solidFill>
                  <a:schemeClr val="tx2"/>
                </a:solidFill>
              </a:defRPr>
            </a:lvl3pPr>
            <a:lvl4pPr marL="1600200" indent="-457200">
              <a:buFont typeface="+mj-lt"/>
              <a:buAutoNum type="alphaUcPeriod"/>
              <a:defRPr/>
            </a:lvl4pPr>
            <a:lvl5pPr marL="2057400" indent="-457200">
              <a:buFont typeface="+mj-lt"/>
              <a:buAutoNum type="alphaUcPeriod"/>
              <a:defRPr/>
            </a:lvl5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14"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5"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6"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extLst>
      <p:ext uri="{BB962C8B-B14F-4D97-AF65-F5344CB8AC3E}">
        <p14:creationId xmlns:p14="http://schemas.microsoft.com/office/powerpoint/2010/main" val="16742423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lei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a:lvl1pPr>
          </a:lstStyle>
          <a:p>
            <a:r>
              <a:rPr lang="nl-NL" dirty="0" smtClean="0"/>
              <a:t>Inleiding</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sp>
        <p:nvSpPr>
          <p:cNvPr id="19"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22" name="Afbeelding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extLst>
      <p:ext uri="{BB962C8B-B14F-4D97-AF65-F5344CB8AC3E}">
        <p14:creationId xmlns:p14="http://schemas.microsoft.com/office/powerpoint/2010/main" val="112174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sp>
        <p:nvSpPr>
          <p:cNvPr id="11"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si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a:lvl1pPr>
          </a:lstStyle>
          <a:p>
            <a:r>
              <a:rPr lang="nl-NL" dirty="0" smtClean="0"/>
              <a:t>Conclusie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sp>
        <p:nvSpPr>
          <p:cNvPr id="14" name="Rechthoek 13"/>
          <p:cNvSpPr/>
          <p:nvPr userDrawn="1"/>
        </p:nvSpPr>
        <p:spPr>
          <a:xfrm>
            <a:off x="675377" y="1758681"/>
            <a:ext cx="1564903" cy="4052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192" y="2847494"/>
            <a:ext cx="1354536" cy="1544575"/>
          </a:xfrm>
          <a:prstGeom prst="rect">
            <a:avLst/>
          </a:prstGeom>
        </p:spPr>
      </p:pic>
      <p:sp>
        <p:nvSpPr>
          <p:cNvPr id="16" name="Tijdelijke aanduiding voor tekst 19"/>
          <p:cNvSpPr>
            <a:spLocks noGrp="1"/>
          </p:cNvSpPr>
          <p:nvPr>
            <p:ph type="body" sz="quarter" idx="16" hasCustomPrompt="1"/>
          </p:nvPr>
        </p:nvSpPr>
        <p:spPr>
          <a:xfrm>
            <a:off x="2329157" y="1758681"/>
            <a:ext cx="6357643" cy="414561"/>
          </a:xfrm>
        </p:spPr>
        <p:style>
          <a:lnRef idx="2">
            <a:schemeClr val="accent1"/>
          </a:lnRef>
          <a:fillRef idx="1">
            <a:schemeClr val="lt1"/>
          </a:fillRef>
          <a:effectRef idx="0">
            <a:schemeClr val="accent1"/>
          </a:effectRef>
          <a:fontRef idx="none"/>
        </p:style>
        <p:txBody>
          <a:bodyPr>
            <a:noAutofit/>
          </a:bodyPr>
          <a:lstStyle>
            <a:lvl1pPr marL="0" indent="0">
              <a:buNone/>
              <a:defRPr sz="2000" baseline="0"/>
            </a:lvl1pPr>
          </a:lstStyle>
          <a:p>
            <a:pPr lvl="0"/>
            <a:r>
              <a:rPr lang="nl-BE" dirty="0" smtClean="0"/>
              <a:t>Punt 1</a:t>
            </a:r>
            <a:endParaRPr lang="nl-BE" dirty="0"/>
          </a:p>
        </p:txBody>
      </p:sp>
      <p:sp>
        <p:nvSpPr>
          <p:cNvPr id="17" name="Tijdelijke aanduiding voor tekst 19"/>
          <p:cNvSpPr>
            <a:spLocks noGrp="1"/>
          </p:cNvSpPr>
          <p:nvPr>
            <p:ph type="body" sz="quarter" idx="17" hasCustomPrompt="1"/>
          </p:nvPr>
        </p:nvSpPr>
        <p:spPr>
          <a:xfrm>
            <a:off x="2329156" y="2276872"/>
            <a:ext cx="6357643" cy="414561"/>
          </a:xfrm>
        </p:spPr>
        <p:style>
          <a:lnRef idx="2">
            <a:schemeClr val="accent1"/>
          </a:lnRef>
          <a:fillRef idx="1">
            <a:schemeClr val="lt1"/>
          </a:fillRef>
          <a:effectRef idx="0">
            <a:schemeClr val="accent1"/>
          </a:effectRef>
          <a:fontRef idx="none"/>
        </p:style>
        <p:txBody>
          <a:bodyPr>
            <a:noAutofit/>
          </a:bodyPr>
          <a:lstStyle>
            <a:lvl1pPr marL="0" indent="0">
              <a:buNone/>
              <a:defRPr sz="2000" baseline="0"/>
            </a:lvl1pPr>
          </a:lstStyle>
          <a:p>
            <a:pPr lvl="0"/>
            <a:r>
              <a:rPr lang="nl-BE" dirty="0" smtClean="0"/>
              <a:t>Punt 2</a:t>
            </a:r>
            <a:endParaRPr lang="nl-BE" dirty="0"/>
          </a:p>
        </p:txBody>
      </p:sp>
      <p:sp>
        <p:nvSpPr>
          <p:cNvPr id="18"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9"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21" name="Afbeelding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t dank aa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a:lvl1pPr>
          </a:lstStyle>
          <a:p>
            <a:r>
              <a:rPr lang="nl-NL" dirty="0" smtClean="0"/>
              <a:t>Met dank aan</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pic>
        <p:nvPicPr>
          <p:cNvPr id="18" name="Afbeelding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4865871"/>
            <a:ext cx="1080120" cy="1080120"/>
          </a:xfrm>
          <a:prstGeom prst="rect">
            <a:avLst/>
          </a:prstGeom>
        </p:spPr>
      </p:pic>
      <p:pic>
        <p:nvPicPr>
          <p:cNvPr id="19" name="Afbeelding 18"/>
          <p:cNvPicPr>
            <a:picLocks noChangeAspect="1"/>
          </p:cNvPicPr>
          <p:nvPr userDrawn="1"/>
        </p:nvPicPr>
        <p:blipFill>
          <a:blip r:embed="rId3"/>
          <a:stretch>
            <a:fillRect/>
          </a:stretch>
        </p:blipFill>
        <p:spPr>
          <a:xfrm>
            <a:off x="3131840" y="4863437"/>
            <a:ext cx="2592288" cy="938228"/>
          </a:xfrm>
          <a:prstGeom prst="rect">
            <a:avLst/>
          </a:prstGeom>
        </p:spPr>
      </p:pic>
      <p:sp>
        <p:nvSpPr>
          <p:cNvPr id="24"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5"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pic>
        <p:nvPicPr>
          <p:cNvPr id="27" name="Afbeelding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pic>
        <p:nvPicPr>
          <p:cNvPr id="29" name="Afbeelding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2553" y="4914175"/>
            <a:ext cx="1490135" cy="1012289"/>
          </a:xfrm>
          <a:prstGeom prst="rect">
            <a:avLst/>
          </a:prstGeom>
        </p:spPr>
      </p:pic>
      <p:sp>
        <p:nvSpPr>
          <p:cNvPr id="10" name="Tijdelijke aanduiding voor tekst 3"/>
          <p:cNvSpPr>
            <a:spLocks noGrp="1"/>
          </p:cNvSpPr>
          <p:nvPr>
            <p:ph type="body" sz="quarter" idx="14"/>
          </p:nvPr>
        </p:nvSpPr>
        <p:spPr>
          <a:xfrm>
            <a:off x="612648" y="1700213"/>
            <a:ext cx="8153527" cy="2592883"/>
          </a:xfrm>
        </p:spPr>
        <p:txBody>
          <a:bodyPr>
            <a:normAutofit/>
          </a:bodyPr>
          <a:lstStyle>
            <a:lvl1pPr marL="514350" indent="-514350">
              <a:buFont typeface="+mj-lt"/>
              <a:buAutoNum type="alphaUcPeriod"/>
              <a:defRPr sz="2000">
                <a:solidFill>
                  <a:schemeClr val="tx2"/>
                </a:solidFill>
              </a:defRPr>
            </a:lvl1pPr>
            <a:lvl2pPr marL="880110" indent="-514350">
              <a:buFont typeface="+mj-lt"/>
              <a:buAutoNum type="arabicPeriod"/>
              <a:defRPr sz="2000">
                <a:solidFill>
                  <a:schemeClr val="tx2"/>
                </a:solidFill>
              </a:defRPr>
            </a:lvl2pPr>
            <a:lvl3pPr marL="1143000" indent="-457200">
              <a:buFont typeface="+mj-lt"/>
              <a:buAutoNum type="romanLcPeriod"/>
              <a:defRPr sz="2000">
                <a:solidFill>
                  <a:schemeClr val="tx2"/>
                </a:solidFill>
              </a:defRPr>
            </a:lvl3pPr>
            <a:lvl4pPr marL="1600200" indent="-457200">
              <a:buFont typeface="+mj-lt"/>
              <a:buAutoNum type="alphaUcPeriod"/>
              <a:defRPr/>
            </a:lvl4pPr>
            <a:lvl5pPr marL="2057400" indent="-457200">
              <a:buFont typeface="+mj-lt"/>
              <a:buAutoNum type="alphaUcPeriod"/>
              <a:defRPr/>
            </a:lvl5pPr>
          </a:lstStyle>
          <a:p>
            <a:pPr lvl="0"/>
            <a:r>
              <a:rPr lang="nl-NL" dirty="0" smtClean="0"/>
              <a:t>Klik om de modelstijlen te bewerken</a:t>
            </a:r>
          </a:p>
          <a:p>
            <a:pPr lvl="1"/>
            <a:r>
              <a:rPr lang="nl-NL" dirty="0" smtClean="0"/>
              <a:t>Tweede niveau</a:t>
            </a:r>
          </a:p>
          <a:p>
            <a:pPr lvl="2"/>
            <a:r>
              <a:rPr lang="nl-NL" dirty="0" smtClean="0"/>
              <a:t>Derde niveau</a:t>
            </a:r>
          </a:p>
        </p:txBody>
      </p:sp>
    </p:spTree>
    <p:extLst>
      <p:ext uri="{BB962C8B-B14F-4D97-AF65-F5344CB8AC3E}">
        <p14:creationId xmlns:p14="http://schemas.microsoft.com/office/powerpoint/2010/main" val="1285071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ekop">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smtClean="0"/>
              <a:t>Klik om de modelstijlen te bewerken</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nl-NL" smtClean="0"/>
              <a:t>Klik om de stijl te bewerken</a:t>
            </a:r>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‹nr.›</a:t>
            </a:fld>
            <a:endParaRPr lang="en-US" sz="2400" dirty="0">
              <a:solidFill>
                <a:srgbClr val="FFFFFF"/>
              </a:solidFill>
            </a:endParaRPr>
          </a:p>
        </p:txBody>
      </p:sp>
      <p:sp>
        <p:nvSpPr>
          <p:cNvPr id="18"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9"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21" name="Afbeelding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‹nr.›</a:t>
            </a:fld>
            <a:endParaRPr lang="en-US"/>
          </a:p>
        </p:txBody>
      </p:sp>
      <p:sp>
        <p:nvSpPr>
          <p:cNvPr id="18"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9"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21" name="Afbeelding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nl-NL" smtClean="0"/>
              <a:t>Klik om de stijl te bewerken</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1/14/2019 3:13 PM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‹nr.›</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702" r:id="rId2"/>
    <p:sldLayoutId id="2147483705" r:id="rId3"/>
    <p:sldLayoutId id="2147483704" r:id="rId4"/>
    <p:sldLayoutId id="2147483700" r:id="rId5"/>
    <p:sldLayoutId id="2147483696" r:id="rId6"/>
    <p:sldLayoutId id="2147483703" r:id="rId7"/>
    <p:sldLayoutId id="2147483697" r:id="rId8"/>
    <p:sldLayoutId id="2147483698" r:id="rId9"/>
    <p:sldLayoutId id="2147483699" r:id="rId10"/>
    <p:sldLayoutId id="2147483701"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2204864"/>
            <a:ext cx="8731696" cy="1828800"/>
          </a:xfrm>
        </p:spPr>
        <p:txBody>
          <a:bodyPr>
            <a:normAutofit/>
          </a:bodyPr>
          <a:lstStyle/>
          <a:p>
            <a:r>
              <a:rPr lang="nl-BE" dirty="0" smtClean="0"/>
              <a:t>Module 3 – </a:t>
            </a:r>
            <a:br>
              <a:rPr lang="nl-BE" dirty="0" smtClean="0"/>
            </a:br>
            <a:r>
              <a:rPr lang="nl-BE" dirty="0" smtClean="0"/>
              <a:t>vaccinatiebeleid </a:t>
            </a:r>
            <a:endParaRPr lang="nl-BE" dirty="0"/>
          </a:p>
        </p:txBody>
      </p:sp>
      <p:sp>
        <p:nvSpPr>
          <p:cNvPr id="3" name="Tijdelijke aanduiding voor tekst 2"/>
          <p:cNvSpPr>
            <a:spLocks noGrp="1"/>
          </p:cNvSpPr>
          <p:nvPr>
            <p:ph type="body" sz="quarter" idx="12"/>
          </p:nvPr>
        </p:nvSpPr>
        <p:spPr/>
        <p:txBody>
          <a:bodyPr/>
          <a:lstStyle/>
          <a:p>
            <a:endParaRPr lang="nl-BE" dirty="0"/>
          </a:p>
        </p:txBody>
      </p:sp>
      <p:sp>
        <p:nvSpPr>
          <p:cNvPr id="4" name="Tijdelijke aanduiding voor tekst 3"/>
          <p:cNvSpPr>
            <a:spLocks noGrp="1"/>
          </p:cNvSpPr>
          <p:nvPr>
            <p:ph type="body" sz="quarter" idx="13"/>
          </p:nvPr>
        </p:nvSpPr>
        <p:spPr/>
        <p:txBody>
          <a:bodyPr/>
          <a:lstStyle/>
          <a:p>
            <a:endParaRPr lang="nl-BE"/>
          </a:p>
        </p:txBody>
      </p:sp>
      <p:sp>
        <p:nvSpPr>
          <p:cNvPr id="5" name="Tijdelijke aanduiding voor tekst 4"/>
          <p:cNvSpPr>
            <a:spLocks noGrp="1"/>
          </p:cNvSpPr>
          <p:nvPr>
            <p:ph type="body" sz="quarter" idx="14"/>
          </p:nvPr>
        </p:nvSpPr>
        <p:spPr/>
        <p:txBody>
          <a:bodyPr/>
          <a:lstStyle/>
          <a:p>
            <a:endParaRPr lang="nl-BE"/>
          </a:p>
        </p:txBody>
      </p:sp>
      <p:sp>
        <p:nvSpPr>
          <p:cNvPr id="6" name="Tijdelijke aanduiding voor tekst 5"/>
          <p:cNvSpPr>
            <a:spLocks noGrp="1"/>
          </p:cNvSpPr>
          <p:nvPr>
            <p:ph type="body" sz="quarter" idx="15"/>
          </p:nvPr>
        </p:nvSpPr>
        <p:spPr/>
        <p:txBody>
          <a:bodyPr/>
          <a:lstStyle/>
          <a:p>
            <a:endParaRPr lang="nl-BE"/>
          </a:p>
        </p:txBody>
      </p:sp>
    </p:spTree>
    <p:extLst>
      <p:ext uri="{BB962C8B-B14F-4D97-AF65-F5344CB8AC3E}">
        <p14:creationId xmlns:p14="http://schemas.microsoft.com/office/powerpoint/2010/main" val="3683313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Vaccinaties</a:t>
            </a:r>
            <a:endParaRPr lang="nl-BE" dirty="0"/>
          </a:p>
        </p:txBody>
      </p:sp>
      <p:sp>
        <p:nvSpPr>
          <p:cNvPr id="3" name="Tijdelijke aanduiding voor tekst 2"/>
          <p:cNvSpPr>
            <a:spLocks noGrp="1"/>
          </p:cNvSpPr>
          <p:nvPr>
            <p:ph type="body" sz="quarter" idx="14"/>
          </p:nvPr>
        </p:nvSpPr>
        <p:spPr>
          <a:xfrm>
            <a:off x="612648" y="1700213"/>
            <a:ext cx="8153527" cy="4105275"/>
          </a:xfrm>
        </p:spPr>
        <p:txBody>
          <a:bodyPr>
            <a:normAutofit/>
          </a:bodyPr>
          <a:lstStyle/>
          <a:p>
            <a:pPr marL="0" indent="0" algn="just">
              <a:buNone/>
            </a:pPr>
            <a:r>
              <a:rPr lang="nl-BE" dirty="0"/>
              <a:t>Immuunrespons van patiënten op TNF-remmers kan verminderd zijn </a:t>
            </a:r>
            <a:r>
              <a:rPr lang="nl-BE" dirty="0" smtClean="0"/>
              <a:t>en banale </a:t>
            </a:r>
            <a:r>
              <a:rPr lang="nl-BE" dirty="0"/>
              <a:t>infecties kunnen grote gevolgen hebben, met opstoten van de </a:t>
            </a:r>
            <a:r>
              <a:rPr lang="nl-BE" dirty="0" smtClean="0"/>
              <a:t>aandoening.</a:t>
            </a:r>
            <a:endParaRPr lang="nl-BE" dirty="0"/>
          </a:p>
          <a:p>
            <a:pPr marL="0" indent="0" algn="just">
              <a:buNone/>
            </a:pPr>
            <a:endParaRPr lang="nl-BE" dirty="0"/>
          </a:p>
          <a:p>
            <a:pPr marL="0" indent="0" algn="just">
              <a:buNone/>
            </a:pPr>
            <a:r>
              <a:rPr lang="nl-BE" dirty="0" smtClean="0"/>
              <a:t>Vaccinatie </a:t>
            </a:r>
            <a:r>
              <a:rPr lang="nl-BE" dirty="0"/>
              <a:t>is bewezen interventie voor veel infecties, maar wat bij gelijktijdig gebruik van TNF-remmers</a:t>
            </a:r>
            <a:r>
              <a:rPr lang="nl-BE" dirty="0" smtClean="0"/>
              <a:t>?</a:t>
            </a:r>
            <a:endParaRPr lang="nl-BE" dirty="0"/>
          </a:p>
          <a:p>
            <a:pPr marL="0" indent="0" algn="just">
              <a:buNone/>
            </a:pPr>
            <a:endParaRPr lang="nl-BE" dirty="0" smtClean="0"/>
          </a:p>
          <a:p>
            <a:pPr marL="0" indent="0">
              <a:buNone/>
            </a:pPr>
            <a:endParaRPr lang="nl-BE" dirty="0" smtClean="0"/>
          </a:p>
        </p:txBody>
      </p:sp>
      <p:sp>
        <p:nvSpPr>
          <p:cNvPr id="4" name="Tijdelijke aanduiding voor tekst 3"/>
          <p:cNvSpPr>
            <a:spLocks noGrp="1"/>
          </p:cNvSpPr>
          <p:nvPr>
            <p:ph type="body" sz="quarter" idx="13"/>
          </p:nvPr>
        </p:nvSpPr>
        <p:spPr/>
        <p:txBody>
          <a:bodyPr/>
          <a:lstStyle/>
          <a:p>
            <a:endParaRPr lang="nl-BE" dirty="0"/>
          </a:p>
        </p:txBody>
      </p:sp>
    </p:spTree>
    <p:extLst>
      <p:ext uri="{BB962C8B-B14F-4D97-AF65-F5344CB8AC3E}">
        <p14:creationId xmlns:p14="http://schemas.microsoft.com/office/powerpoint/2010/main" val="1283440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Casus 6</a:t>
            </a:r>
            <a:endParaRPr lang="nl-BE" dirty="0"/>
          </a:p>
        </p:txBody>
      </p:sp>
      <p:sp>
        <p:nvSpPr>
          <p:cNvPr id="3" name="Tijdelijke aanduiding voor tekst 2"/>
          <p:cNvSpPr>
            <a:spLocks noGrp="1"/>
          </p:cNvSpPr>
          <p:nvPr>
            <p:ph type="body" sz="quarter" idx="14"/>
          </p:nvPr>
        </p:nvSpPr>
        <p:spPr>
          <a:xfrm>
            <a:off x="612648" y="1700213"/>
            <a:ext cx="8153527" cy="4105275"/>
          </a:xfrm>
        </p:spPr>
        <p:txBody>
          <a:bodyPr>
            <a:normAutofit/>
          </a:bodyPr>
          <a:lstStyle/>
          <a:p>
            <a:pPr marL="0" indent="0" algn="just">
              <a:buNone/>
            </a:pPr>
            <a:endParaRPr lang="nl-BE" dirty="0" smtClean="0"/>
          </a:p>
          <a:p>
            <a:pPr marL="0" indent="0">
              <a:buNone/>
            </a:pPr>
            <a:endParaRPr lang="nl-BE" dirty="0" smtClean="0"/>
          </a:p>
        </p:txBody>
      </p:sp>
      <p:sp>
        <p:nvSpPr>
          <p:cNvPr id="4" name="Tijdelijke aanduiding voor tekst 3"/>
          <p:cNvSpPr>
            <a:spLocks noGrp="1"/>
          </p:cNvSpPr>
          <p:nvPr>
            <p:ph type="body" sz="quarter" idx="13"/>
          </p:nvPr>
        </p:nvSpPr>
        <p:spPr/>
        <p:txBody>
          <a:bodyPr/>
          <a:lstStyle/>
          <a:p>
            <a:endParaRPr lang="nl-BE" dirty="0"/>
          </a:p>
        </p:txBody>
      </p:sp>
      <p:sp>
        <p:nvSpPr>
          <p:cNvPr id="7" name="Tijdelijke aanduiding voor tekst 2"/>
          <p:cNvSpPr txBox="1">
            <a:spLocks/>
          </p:cNvSpPr>
          <p:nvPr/>
        </p:nvSpPr>
        <p:spPr>
          <a:xfrm>
            <a:off x="765048" y="1852613"/>
            <a:ext cx="8153527" cy="4105275"/>
          </a:xfrm>
          <a:prstGeom prst="rect">
            <a:avLst/>
          </a:prstGeom>
        </p:spPr>
        <p:txBody>
          <a:bodyPr vert="horz">
            <a:normAutofit/>
          </a:bodyPr>
          <a:lstStyle>
            <a:lvl1pPr marL="514350" indent="-514350" algn="l" rtl="0" eaLnBrk="1" latinLnBrk="0" hangingPunct="1">
              <a:spcBef>
                <a:spcPts val="700"/>
              </a:spcBef>
              <a:buClr>
                <a:schemeClr val="accent2"/>
              </a:buClr>
              <a:buSzPct val="60000"/>
              <a:buFont typeface="+mj-lt"/>
              <a:buAutoNum type="alphaUcPeriod"/>
              <a:defRPr sz="2000" kern="1200">
                <a:solidFill>
                  <a:schemeClr val="tx2"/>
                </a:solidFill>
                <a:latin typeface="+mn-lt"/>
                <a:ea typeface="+mn-ea"/>
                <a:cs typeface="+mn-cs"/>
              </a:defRPr>
            </a:lvl1pPr>
            <a:lvl2pPr marL="880110" indent="-514350" algn="l" rtl="0" eaLnBrk="1" latinLnBrk="0" hangingPunct="1">
              <a:spcBef>
                <a:spcPts val="550"/>
              </a:spcBef>
              <a:buClr>
                <a:schemeClr val="accent1"/>
              </a:buClr>
              <a:buSzPct val="70000"/>
              <a:buFont typeface="+mj-lt"/>
              <a:buAutoNum type="arabicPeriod"/>
              <a:defRPr sz="2000" kern="1200">
                <a:solidFill>
                  <a:schemeClr val="tx2"/>
                </a:solidFill>
                <a:latin typeface="+mn-lt"/>
                <a:ea typeface="+mn-ea"/>
                <a:cs typeface="+mn-cs"/>
              </a:defRPr>
            </a:lvl2pPr>
            <a:lvl3pPr marL="1143000" indent="-457200" algn="l" rtl="0" eaLnBrk="1" latinLnBrk="0" hangingPunct="1">
              <a:spcBef>
                <a:spcPts val="500"/>
              </a:spcBef>
              <a:buClr>
                <a:schemeClr val="accent2"/>
              </a:buClr>
              <a:buSzPct val="75000"/>
              <a:buFont typeface="+mj-lt"/>
              <a:buAutoNum type="romanLcPeriod"/>
              <a:defRPr sz="2000" kern="1200">
                <a:solidFill>
                  <a:schemeClr val="tx2"/>
                </a:solidFill>
                <a:latin typeface="+mn-lt"/>
                <a:ea typeface="+mn-ea"/>
                <a:cs typeface="+mn-cs"/>
              </a:defRPr>
            </a:lvl3pPr>
            <a:lvl4pPr marL="1600200" indent="-457200" algn="l" rtl="0" eaLnBrk="1" latinLnBrk="0" hangingPunct="1">
              <a:spcBef>
                <a:spcPts val="400"/>
              </a:spcBef>
              <a:buClr>
                <a:schemeClr val="accent3"/>
              </a:buClr>
              <a:buSzPct val="75000"/>
              <a:buFont typeface="+mj-lt"/>
              <a:buAutoNum type="alphaUcPeriod"/>
              <a:defRPr sz="2000" kern="1200">
                <a:solidFill>
                  <a:schemeClr val="tx1"/>
                </a:solidFill>
                <a:latin typeface="+mn-lt"/>
                <a:ea typeface="+mn-ea"/>
                <a:cs typeface="+mn-cs"/>
              </a:defRPr>
            </a:lvl4pPr>
            <a:lvl5pPr marL="2057400" indent="-457200" algn="l" rtl="0" eaLnBrk="1" latinLnBrk="0" hangingPunct="1">
              <a:spcBef>
                <a:spcPts val="400"/>
              </a:spcBef>
              <a:buClr>
                <a:schemeClr val="accent4"/>
              </a:buClr>
              <a:buSzPct val="65000"/>
              <a:buFont typeface="+mj-lt"/>
              <a:buAutoNum type="alphaUcPeriod"/>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nl-BE" dirty="0"/>
              <a:t>Patiënt komt in de apotheek met een voorschrift voor een griepvaccinatie</a:t>
            </a:r>
          </a:p>
          <a:p>
            <a:endParaRPr lang="nl-BE" dirty="0"/>
          </a:p>
          <a:p>
            <a:pPr lvl="1">
              <a:buFont typeface="Symbol" panose="05050102010706020507" pitchFamily="18" charset="2"/>
              <a:buChar char="Þ"/>
            </a:pPr>
            <a:r>
              <a:rPr lang="nl-BE" dirty="0"/>
              <a:t>Mag dit zomaar worden ingespoten?</a:t>
            </a:r>
          </a:p>
          <a:p>
            <a:pPr lvl="1">
              <a:buFont typeface="Symbol" panose="05050102010706020507" pitchFamily="18" charset="2"/>
              <a:buChar char="Þ"/>
            </a:pPr>
            <a:r>
              <a:rPr lang="nl-BE" dirty="0"/>
              <a:t>Welke voorzorgen moet je nemen?</a:t>
            </a:r>
          </a:p>
          <a:p>
            <a:pPr lvl="1">
              <a:buFont typeface="Symbol" panose="05050102010706020507" pitchFamily="18" charset="2"/>
              <a:buChar char="Þ"/>
            </a:pPr>
            <a:r>
              <a:rPr lang="nl-BE" dirty="0"/>
              <a:t>Is deze patiënt een risicopatiënt?</a:t>
            </a:r>
          </a:p>
          <a:p>
            <a:pPr lvl="1">
              <a:buFont typeface="Symbol" panose="05050102010706020507" pitchFamily="18" charset="2"/>
              <a:buChar char="Þ"/>
            </a:pPr>
            <a:endParaRPr lang="nl-BE" dirty="0"/>
          </a:p>
          <a:p>
            <a:pPr marL="0" indent="0">
              <a:buNone/>
            </a:pPr>
            <a:r>
              <a:rPr lang="nl-BE" dirty="0"/>
              <a:t>Wat met een </a:t>
            </a:r>
            <a:r>
              <a:rPr lang="nl-BE" dirty="0" smtClean="0"/>
              <a:t>pneumokokken </a:t>
            </a:r>
            <a:r>
              <a:rPr lang="nl-BE" dirty="0"/>
              <a:t>vaccin?</a:t>
            </a:r>
          </a:p>
          <a:p>
            <a:pPr marL="0" indent="0">
              <a:buFont typeface="+mj-lt"/>
              <a:buNone/>
            </a:pPr>
            <a:endParaRPr lang="nl-BE" dirty="0" smtClean="0"/>
          </a:p>
        </p:txBody>
      </p:sp>
      <p:pic>
        <p:nvPicPr>
          <p:cNvPr id="5" name="Afbeelding 4"/>
          <p:cNvPicPr>
            <a:picLocks noChangeAspect="1"/>
          </p:cNvPicPr>
          <p:nvPr/>
        </p:nvPicPr>
        <p:blipFill rotWithShape="1">
          <a:blip r:embed="rId3"/>
          <a:srcRect l="42125" t="31800" r="40550" b="40200"/>
          <a:stretch/>
        </p:blipFill>
        <p:spPr>
          <a:xfrm>
            <a:off x="6522350" y="3908276"/>
            <a:ext cx="2191709" cy="1992462"/>
          </a:xfrm>
          <a:prstGeom prst="rect">
            <a:avLst/>
          </a:prstGeom>
        </p:spPr>
      </p:pic>
    </p:spTree>
    <p:extLst>
      <p:ext uri="{BB962C8B-B14F-4D97-AF65-F5344CB8AC3E}">
        <p14:creationId xmlns:p14="http://schemas.microsoft.com/office/powerpoint/2010/main" val="187943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Casus 7</a:t>
            </a:r>
            <a:endParaRPr lang="nl-BE" dirty="0"/>
          </a:p>
        </p:txBody>
      </p:sp>
      <p:sp>
        <p:nvSpPr>
          <p:cNvPr id="3" name="Tijdelijke aanduiding voor tekst 2"/>
          <p:cNvSpPr>
            <a:spLocks noGrp="1"/>
          </p:cNvSpPr>
          <p:nvPr>
            <p:ph type="body" sz="quarter" idx="14"/>
          </p:nvPr>
        </p:nvSpPr>
        <p:spPr>
          <a:xfrm>
            <a:off x="612648" y="1700213"/>
            <a:ext cx="8153527" cy="4105275"/>
          </a:xfrm>
        </p:spPr>
        <p:txBody>
          <a:bodyPr>
            <a:normAutofit/>
          </a:bodyPr>
          <a:lstStyle/>
          <a:p>
            <a:pPr marL="0" indent="0" algn="just">
              <a:buNone/>
            </a:pPr>
            <a:endParaRPr lang="nl-BE" dirty="0" smtClean="0"/>
          </a:p>
          <a:p>
            <a:pPr marL="0" indent="0">
              <a:buNone/>
            </a:pPr>
            <a:endParaRPr lang="nl-BE" dirty="0" smtClean="0"/>
          </a:p>
        </p:txBody>
      </p:sp>
      <p:sp>
        <p:nvSpPr>
          <p:cNvPr id="4" name="Tijdelijke aanduiding voor tekst 3"/>
          <p:cNvSpPr>
            <a:spLocks noGrp="1"/>
          </p:cNvSpPr>
          <p:nvPr>
            <p:ph type="body" sz="quarter" idx="13"/>
          </p:nvPr>
        </p:nvSpPr>
        <p:spPr/>
        <p:txBody>
          <a:bodyPr/>
          <a:lstStyle/>
          <a:p>
            <a:endParaRPr lang="nl-BE" dirty="0"/>
          </a:p>
        </p:txBody>
      </p:sp>
      <p:sp>
        <p:nvSpPr>
          <p:cNvPr id="7" name="Tijdelijke aanduiding voor tekst 2"/>
          <p:cNvSpPr txBox="1">
            <a:spLocks/>
          </p:cNvSpPr>
          <p:nvPr/>
        </p:nvSpPr>
        <p:spPr>
          <a:xfrm>
            <a:off x="765048" y="1852613"/>
            <a:ext cx="8153527" cy="4105275"/>
          </a:xfrm>
          <a:prstGeom prst="rect">
            <a:avLst/>
          </a:prstGeom>
        </p:spPr>
        <p:txBody>
          <a:bodyPr vert="horz">
            <a:normAutofit/>
          </a:bodyPr>
          <a:lstStyle>
            <a:lvl1pPr marL="514350" indent="-514350" algn="l" rtl="0" eaLnBrk="1" latinLnBrk="0" hangingPunct="1">
              <a:spcBef>
                <a:spcPts val="700"/>
              </a:spcBef>
              <a:buClr>
                <a:schemeClr val="accent2"/>
              </a:buClr>
              <a:buSzPct val="60000"/>
              <a:buFont typeface="+mj-lt"/>
              <a:buAutoNum type="alphaUcPeriod"/>
              <a:defRPr sz="2000" kern="1200">
                <a:solidFill>
                  <a:schemeClr val="tx2"/>
                </a:solidFill>
                <a:latin typeface="+mn-lt"/>
                <a:ea typeface="+mn-ea"/>
                <a:cs typeface="+mn-cs"/>
              </a:defRPr>
            </a:lvl1pPr>
            <a:lvl2pPr marL="880110" indent="-514350" algn="l" rtl="0" eaLnBrk="1" latinLnBrk="0" hangingPunct="1">
              <a:spcBef>
                <a:spcPts val="550"/>
              </a:spcBef>
              <a:buClr>
                <a:schemeClr val="accent1"/>
              </a:buClr>
              <a:buSzPct val="70000"/>
              <a:buFont typeface="+mj-lt"/>
              <a:buAutoNum type="arabicPeriod"/>
              <a:defRPr sz="2000" kern="1200">
                <a:solidFill>
                  <a:schemeClr val="tx2"/>
                </a:solidFill>
                <a:latin typeface="+mn-lt"/>
                <a:ea typeface="+mn-ea"/>
                <a:cs typeface="+mn-cs"/>
              </a:defRPr>
            </a:lvl2pPr>
            <a:lvl3pPr marL="1143000" indent="-457200" algn="l" rtl="0" eaLnBrk="1" latinLnBrk="0" hangingPunct="1">
              <a:spcBef>
                <a:spcPts val="500"/>
              </a:spcBef>
              <a:buClr>
                <a:schemeClr val="accent2"/>
              </a:buClr>
              <a:buSzPct val="75000"/>
              <a:buFont typeface="+mj-lt"/>
              <a:buAutoNum type="romanLcPeriod"/>
              <a:defRPr sz="2000" kern="1200">
                <a:solidFill>
                  <a:schemeClr val="tx2"/>
                </a:solidFill>
                <a:latin typeface="+mn-lt"/>
                <a:ea typeface="+mn-ea"/>
                <a:cs typeface="+mn-cs"/>
              </a:defRPr>
            </a:lvl3pPr>
            <a:lvl4pPr marL="1600200" indent="-457200" algn="l" rtl="0" eaLnBrk="1" latinLnBrk="0" hangingPunct="1">
              <a:spcBef>
                <a:spcPts val="400"/>
              </a:spcBef>
              <a:buClr>
                <a:schemeClr val="accent3"/>
              </a:buClr>
              <a:buSzPct val="75000"/>
              <a:buFont typeface="+mj-lt"/>
              <a:buAutoNum type="alphaUcPeriod"/>
              <a:defRPr sz="2000" kern="1200">
                <a:solidFill>
                  <a:schemeClr val="tx1"/>
                </a:solidFill>
                <a:latin typeface="+mn-lt"/>
                <a:ea typeface="+mn-ea"/>
                <a:cs typeface="+mn-cs"/>
              </a:defRPr>
            </a:lvl4pPr>
            <a:lvl5pPr marL="2057400" indent="-457200" algn="l" rtl="0" eaLnBrk="1" latinLnBrk="0" hangingPunct="1">
              <a:spcBef>
                <a:spcPts val="400"/>
              </a:spcBef>
              <a:buClr>
                <a:schemeClr val="accent4"/>
              </a:buClr>
              <a:buSzPct val="65000"/>
              <a:buFont typeface="+mj-lt"/>
              <a:buAutoNum type="alphaUcPeriod"/>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nl-BE" dirty="0"/>
              <a:t>Patiënt wenst naar Mali te reizen, waar het verplicht is om gevaccineerd te zijn tegen gele koorts. </a:t>
            </a:r>
          </a:p>
          <a:p>
            <a:endParaRPr lang="nl-BE" dirty="0"/>
          </a:p>
          <a:p>
            <a:endParaRPr lang="nl-BE" dirty="0"/>
          </a:p>
          <a:p>
            <a:endParaRPr lang="nl-BE" dirty="0"/>
          </a:p>
        </p:txBody>
      </p:sp>
      <p:pic>
        <p:nvPicPr>
          <p:cNvPr id="6" name="Afbeelding 5"/>
          <p:cNvPicPr>
            <a:picLocks noChangeAspect="1"/>
          </p:cNvPicPr>
          <p:nvPr/>
        </p:nvPicPr>
        <p:blipFill rotWithShape="1">
          <a:blip r:embed="rId3"/>
          <a:srcRect l="37400" t="36000" r="37401" b="36001"/>
          <a:stretch/>
        </p:blipFill>
        <p:spPr>
          <a:xfrm>
            <a:off x="2013973" y="2648074"/>
            <a:ext cx="5350749" cy="3344218"/>
          </a:xfrm>
          <a:prstGeom prst="rect">
            <a:avLst/>
          </a:prstGeom>
        </p:spPr>
      </p:pic>
    </p:spTree>
    <p:extLst>
      <p:ext uri="{BB962C8B-B14F-4D97-AF65-F5344CB8AC3E}">
        <p14:creationId xmlns:p14="http://schemas.microsoft.com/office/powerpoint/2010/main" val="2068563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Gelekoorts</a:t>
            </a:r>
            <a:endParaRPr lang="nl-BE" dirty="0"/>
          </a:p>
        </p:txBody>
      </p:sp>
      <p:sp>
        <p:nvSpPr>
          <p:cNvPr id="3" name="Tijdelijke aanduiding voor tekst 2"/>
          <p:cNvSpPr>
            <a:spLocks noGrp="1"/>
          </p:cNvSpPr>
          <p:nvPr>
            <p:ph type="body" sz="quarter" idx="14"/>
          </p:nvPr>
        </p:nvSpPr>
        <p:spPr>
          <a:xfrm>
            <a:off x="612648" y="1700213"/>
            <a:ext cx="8153527" cy="4105275"/>
          </a:xfrm>
        </p:spPr>
        <p:txBody>
          <a:bodyPr>
            <a:normAutofit/>
          </a:bodyPr>
          <a:lstStyle/>
          <a:p>
            <a:pPr marL="0" indent="0" algn="just">
              <a:buNone/>
            </a:pPr>
            <a:endParaRPr lang="nl-BE" dirty="0" smtClean="0"/>
          </a:p>
          <a:p>
            <a:pPr marL="0" indent="0">
              <a:buNone/>
            </a:pPr>
            <a:endParaRPr lang="nl-BE" dirty="0" smtClean="0"/>
          </a:p>
        </p:txBody>
      </p:sp>
      <p:sp>
        <p:nvSpPr>
          <p:cNvPr id="4" name="Tijdelijke aanduiding voor tekst 3"/>
          <p:cNvSpPr>
            <a:spLocks noGrp="1"/>
          </p:cNvSpPr>
          <p:nvPr>
            <p:ph type="body" sz="quarter" idx="13"/>
          </p:nvPr>
        </p:nvSpPr>
        <p:spPr/>
        <p:txBody>
          <a:bodyPr/>
          <a:lstStyle/>
          <a:p>
            <a:endParaRPr lang="nl-BE" dirty="0"/>
          </a:p>
        </p:txBody>
      </p:sp>
      <p:sp>
        <p:nvSpPr>
          <p:cNvPr id="7" name="Tijdelijke aanduiding voor tekst 2"/>
          <p:cNvSpPr txBox="1">
            <a:spLocks/>
          </p:cNvSpPr>
          <p:nvPr/>
        </p:nvSpPr>
        <p:spPr>
          <a:xfrm>
            <a:off x="765048" y="1852613"/>
            <a:ext cx="8153527" cy="3952875"/>
          </a:xfrm>
          <a:prstGeom prst="rect">
            <a:avLst/>
          </a:prstGeom>
        </p:spPr>
        <p:txBody>
          <a:bodyPr vert="horz">
            <a:normAutofit/>
          </a:bodyPr>
          <a:lstStyle>
            <a:lvl1pPr marL="514350" indent="-514350" algn="l" rtl="0" eaLnBrk="1" latinLnBrk="0" hangingPunct="1">
              <a:spcBef>
                <a:spcPts val="700"/>
              </a:spcBef>
              <a:buClr>
                <a:schemeClr val="accent2"/>
              </a:buClr>
              <a:buSzPct val="60000"/>
              <a:buFont typeface="+mj-lt"/>
              <a:buAutoNum type="alphaUcPeriod"/>
              <a:defRPr sz="2000" kern="1200">
                <a:solidFill>
                  <a:schemeClr val="tx2"/>
                </a:solidFill>
                <a:latin typeface="+mn-lt"/>
                <a:ea typeface="+mn-ea"/>
                <a:cs typeface="+mn-cs"/>
              </a:defRPr>
            </a:lvl1pPr>
            <a:lvl2pPr marL="880110" indent="-514350" algn="l" rtl="0" eaLnBrk="1" latinLnBrk="0" hangingPunct="1">
              <a:spcBef>
                <a:spcPts val="550"/>
              </a:spcBef>
              <a:buClr>
                <a:schemeClr val="accent1"/>
              </a:buClr>
              <a:buSzPct val="70000"/>
              <a:buFont typeface="+mj-lt"/>
              <a:buAutoNum type="arabicPeriod"/>
              <a:defRPr sz="2000" kern="1200">
                <a:solidFill>
                  <a:schemeClr val="tx2"/>
                </a:solidFill>
                <a:latin typeface="+mn-lt"/>
                <a:ea typeface="+mn-ea"/>
                <a:cs typeface="+mn-cs"/>
              </a:defRPr>
            </a:lvl2pPr>
            <a:lvl3pPr marL="1143000" indent="-457200" algn="l" rtl="0" eaLnBrk="1" latinLnBrk="0" hangingPunct="1">
              <a:spcBef>
                <a:spcPts val="500"/>
              </a:spcBef>
              <a:buClr>
                <a:schemeClr val="accent2"/>
              </a:buClr>
              <a:buSzPct val="75000"/>
              <a:buFont typeface="+mj-lt"/>
              <a:buAutoNum type="romanLcPeriod"/>
              <a:defRPr sz="2000" kern="1200">
                <a:solidFill>
                  <a:schemeClr val="tx2"/>
                </a:solidFill>
                <a:latin typeface="+mn-lt"/>
                <a:ea typeface="+mn-ea"/>
                <a:cs typeface="+mn-cs"/>
              </a:defRPr>
            </a:lvl3pPr>
            <a:lvl4pPr marL="1600200" indent="-457200" algn="l" rtl="0" eaLnBrk="1" latinLnBrk="0" hangingPunct="1">
              <a:spcBef>
                <a:spcPts val="400"/>
              </a:spcBef>
              <a:buClr>
                <a:schemeClr val="accent3"/>
              </a:buClr>
              <a:buSzPct val="75000"/>
              <a:buFont typeface="+mj-lt"/>
              <a:buAutoNum type="alphaUcPeriod"/>
              <a:defRPr sz="2000" kern="1200">
                <a:solidFill>
                  <a:schemeClr val="tx1"/>
                </a:solidFill>
                <a:latin typeface="+mn-lt"/>
                <a:ea typeface="+mn-ea"/>
                <a:cs typeface="+mn-cs"/>
              </a:defRPr>
            </a:lvl4pPr>
            <a:lvl5pPr marL="2057400" indent="-457200" algn="l" rtl="0" eaLnBrk="1" latinLnBrk="0" hangingPunct="1">
              <a:spcBef>
                <a:spcPts val="400"/>
              </a:spcBef>
              <a:buClr>
                <a:schemeClr val="accent4"/>
              </a:buClr>
              <a:buSzPct val="65000"/>
              <a:buFont typeface="+mj-lt"/>
              <a:buAutoNum type="alphaUcPeriod"/>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None/>
            </a:pPr>
            <a:r>
              <a:rPr lang="nl-BE" u="sng" dirty="0" smtClean="0"/>
              <a:t>Wat </a:t>
            </a:r>
            <a:r>
              <a:rPr lang="nl-BE" u="sng" dirty="0"/>
              <a:t>kan je als advies geven?</a:t>
            </a:r>
          </a:p>
          <a:p>
            <a:endParaRPr lang="nl-BE" dirty="0"/>
          </a:p>
          <a:p>
            <a:pPr marL="0" indent="0">
              <a:buNone/>
            </a:pPr>
            <a:r>
              <a:rPr lang="nl-BE" u="sng" dirty="0"/>
              <a:t>Samen toedienen met TNF-remmer?</a:t>
            </a:r>
          </a:p>
          <a:p>
            <a:pPr marL="365760" lvl="1" indent="0">
              <a:buNone/>
            </a:pPr>
            <a:endParaRPr lang="nl-BE" dirty="0"/>
          </a:p>
          <a:p>
            <a:pPr marL="0" indent="0">
              <a:buNone/>
            </a:pPr>
            <a:r>
              <a:rPr lang="nl-BE" u="sng" dirty="0"/>
              <a:t>Wat zijn de opties?</a:t>
            </a:r>
          </a:p>
          <a:p>
            <a:endParaRPr lang="nl-BE" dirty="0"/>
          </a:p>
          <a:p>
            <a:endParaRPr lang="nl-BE" dirty="0"/>
          </a:p>
        </p:txBody>
      </p:sp>
    </p:spTree>
    <p:extLst>
      <p:ext uri="{BB962C8B-B14F-4D97-AF65-F5344CB8AC3E}">
        <p14:creationId xmlns:p14="http://schemas.microsoft.com/office/powerpoint/2010/main" val="1141665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Gelekoorts</a:t>
            </a:r>
            <a:r>
              <a:rPr lang="nl-BE" dirty="0" smtClean="0"/>
              <a:t> </a:t>
            </a:r>
            <a:endParaRPr lang="nl-BE" dirty="0"/>
          </a:p>
        </p:txBody>
      </p:sp>
      <p:sp>
        <p:nvSpPr>
          <p:cNvPr id="4" name="Tijdelijke aanduiding voor tekst 3"/>
          <p:cNvSpPr>
            <a:spLocks noGrp="1"/>
          </p:cNvSpPr>
          <p:nvPr>
            <p:ph type="body" sz="quarter" idx="13"/>
          </p:nvPr>
        </p:nvSpPr>
        <p:spPr/>
        <p:txBody>
          <a:bodyPr/>
          <a:lstStyle/>
          <a:p>
            <a:endParaRPr lang="nl-BE" dirty="0"/>
          </a:p>
        </p:txBody>
      </p:sp>
      <p:sp>
        <p:nvSpPr>
          <p:cNvPr id="7" name="Tijdelijke aanduiding voor tekst 2"/>
          <p:cNvSpPr txBox="1">
            <a:spLocks/>
          </p:cNvSpPr>
          <p:nvPr/>
        </p:nvSpPr>
        <p:spPr>
          <a:xfrm>
            <a:off x="765048" y="1852613"/>
            <a:ext cx="8153527" cy="4105275"/>
          </a:xfrm>
          <a:prstGeom prst="rect">
            <a:avLst/>
          </a:prstGeom>
        </p:spPr>
        <p:txBody>
          <a:bodyPr vert="horz">
            <a:normAutofit/>
          </a:bodyPr>
          <a:lstStyle>
            <a:lvl1pPr marL="514350" indent="-514350" algn="l" rtl="0" eaLnBrk="1" latinLnBrk="0" hangingPunct="1">
              <a:spcBef>
                <a:spcPts val="700"/>
              </a:spcBef>
              <a:buClr>
                <a:schemeClr val="accent2"/>
              </a:buClr>
              <a:buSzPct val="60000"/>
              <a:buFont typeface="+mj-lt"/>
              <a:buAutoNum type="alphaUcPeriod"/>
              <a:defRPr sz="2000" kern="1200">
                <a:solidFill>
                  <a:schemeClr val="tx2"/>
                </a:solidFill>
                <a:latin typeface="+mn-lt"/>
                <a:ea typeface="+mn-ea"/>
                <a:cs typeface="+mn-cs"/>
              </a:defRPr>
            </a:lvl1pPr>
            <a:lvl2pPr marL="880110" indent="-514350" algn="l" rtl="0" eaLnBrk="1" latinLnBrk="0" hangingPunct="1">
              <a:spcBef>
                <a:spcPts val="550"/>
              </a:spcBef>
              <a:buClr>
                <a:schemeClr val="accent1"/>
              </a:buClr>
              <a:buSzPct val="70000"/>
              <a:buFont typeface="+mj-lt"/>
              <a:buAutoNum type="arabicPeriod"/>
              <a:defRPr sz="2000" kern="1200">
                <a:solidFill>
                  <a:schemeClr val="tx2"/>
                </a:solidFill>
                <a:latin typeface="+mn-lt"/>
                <a:ea typeface="+mn-ea"/>
                <a:cs typeface="+mn-cs"/>
              </a:defRPr>
            </a:lvl2pPr>
            <a:lvl3pPr marL="1143000" indent="-457200" algn="l" rtl="0" eaLnBrk="1" latinLnBrk="0" hangingPunct="1">
              <a:spcBef>
                <a:spcPts val="500"/>
              </a:spcBef>
              <a:buClr>
                <a:schemeClr val="accent2"/>
              </a:buClr>
              <a:buSzPct val="75000"/>
              <a:buFont typeface="+mj-lt"/>
              <a:buAutoNum type="romanLcPeriod"/>
              <a:defRPr sz="2000" kern="1200">
                <a:solidFill>
                  <a:schemeClr val="tx2"/>
                </a:solidFill>
                <a:latin typeface="+mn-lt"/>
                <a:ea typeface="+mn-ea"/>
                <a:cs typeface="+mn-cs"/>
              </a:defRPr>
            </a:lvl3pPr>
            <a:lvl4pPr marL="1600200" indent="-457200" algn="l" rtl="0" eaLnBrk="1" latinLnBrk="0" hangingPunct="1">
              <a:spcBef>
                <a:spcPts val="400"/>
              </a:spcBef>
              <a:buClr>
                <a:schemeClr val="accent3"/>
              </a:buClr>
              <a:buSzPct val="75000"/>
              <a:buFont typeface="+mj-lt"/>
              <a:buAutoNum type="alphaUcPeriod"/>
              <a:defRPr sz="2000" kern="1200">
                <a:solidFill>
                  <a:schemeClr val="tx1"/>
                </a:solidFill>
                <a:latin typeface="+mn-lt"/>
                <a:ea typeface="+mn-ea"/>
                <a:cs typeface="+mn-cs"/>
              </a:defRPr>
            </a:lvl4pPr>
            <a:lvl5pPr marL="2057400" indent="-457200" algn="l" rtl="0" eaLnBrk="1" latinLnBrk="0" hangingPunct="1">
              <a:spcBef>
                <a:spcPts val="400"/>
              </a:spcBef>
              <a:buClr>
                <a:schemeClr val="accent4"/>
              </a:buClr>
              <a:buSzPct val="65000"/>
              <a:buFont typeface="+mj-lt"/>
              <a:buAutoNum type="alphaUcPeriod"/>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endParaRPr lang="nl-BE"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29" y="2536932"/>
            <a:ext cx="8592446" cy="2736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843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Vaccinaties – kernboodschappen </a:t>
            </a:r>
            <a:endParaRPr lang="nl-BE" dirty="0"/>
          </a:p>
        </p:txBody>
      </p:sp>
      <p:sp>
        <p:nvSpPr>
          <p:cNvPr id="3" name="Tijdelijke aanduiding voor tekst 2"/>
          <p:cNvSpPr>
            <a:spLocks noGrp="1"/>
          </p:cNvSpPr>
          <p:nvPr>
            <p:ph type="body" sz="quarter" idx="14"/>
          </p:nvPr>
        </p:nvSpPr>
        <p:spPr>
          <a:xfrm>
            <a:off x="612648" y="1700213"/>
            <a:ext cx="8153527" cy="4105275"/>
          </a:xfrm>
        </p:spPr>
        <p:txBody>
          <a:bodyPr>
            <a:normAutofit/>
          </a:bodyPr>
          <a:lstStyle/>
          <a:p>
            <a:pPr marL="0" indent="0" algn="just">
              <a:buNone/>
            </a:pPr>
            <a:endParaRPr lang="nl-BE" dirty="0" smtClean="0"/>
          </a:p>
          <a:p>
            <a:pPr marL="0" indent="0">
              <a:buNone/>
            </a:pPr>
            <a:endParaRPr lang="nl-BE" dirty="0" smtClean="0"/>
          </a:p>
        </p:txBody>
      </p:sp>
      <p:sp>
        <p:nvSpPr>
          <p:cNvPr id="4" name="Tijdelijke aanduiding voor tekst 3"/>
          <p:cNvSpPr>
            <a:spLocks noGrp="1"/>
          </p:cNvSpPr>
          <p:nvPr>
            <p:ph type="body" sz="quarter" idx="13"/>
          </p:nvPr>
        </p:nvSpPr>
        <p:spPr/>
        <p:txBody>
          <a:bodyPr/>
          <a:lstStyle/>
          <a:p>
            <a:endParaRPr lang="nl-BE" dirty="0"/>
          </a:p>
        </p:txBody>
      </p:sp>
      <p:sp>
        <p:nvSpPr>
          <p:cNvPr id="7" name="Tijdelijke aanduiding voor tekst 2"/>
          <p:cNvSpPr txBox="1">
            <a:spLocks/>
          </p:cNvSpPr>
          <p:nvPr/>
        </p:nvSpPr>
        <p:spPr>
          <a:xfrm>
            <a:off x="765048" y="1852613"/>
            <a:ext cx="8153527" cy="4105275"/>
          </a:xfrm>
          <a:prstGeom prst="rect">
            <a:avLst/>
          </a:prstGeom>
        </p:spPr>
        <p:txBody>
          <a:bodyPr vert="horz">
            <a:normAutofit/>
          </a:bodyPr>
          <a:lstStyle>
            <a:lvl1pPr marL="514350" indent="-514350" algn="l" rtl="0" eaLnBrk="1" latinLnBrk="0" hangingPunct="1">
              <a:spcBef>
                <a:spcPts val="700"/>
              </a:spcBef>
              <a:buClr>
                <a:schemeClr val="accent2"/>
              </a:buClr>
              <a:buSzPct val="60000"/>
              <a:buFont typeface="+mj-lt"/>
              <a:buAutoNum type="alphaUcPeriod"/>
              <a:defRPr sz="2000" kern="1200">
                <a:solidFill>
                  <a:schemeClr val="tx2"/>
                </a:solidFill>
                <a:latin typeface="+mn-lt"/>
                <a:ea typeface="+mn-ea"/>
                <a:cs typeface="+mn-cs"/>
              </a:defRPr>
            </a:lvl1pPr>
            <a:lvl2pPr marL="880110" indent="-514350" algn="l" rtl="0" eaLnBrk="1" latinLnBrk="0" hangingPunct="1">
              <a:spcBef>
                <a:spcPts val="550"/>
              </a:spcBef>
              <a:buClr>
                <a:schemeClr val="accent1"/>
              </a:buClr>
              <a:buSzPct val="70000"/>
              <a:buFont typeface="+mj-lt"/>
              <a:buAutoNum type="arabicPeriod"/>
              <a:defRPr sz="2000" kern="1200">
                <a:solidFill>
                  <a:schemeClr val="tx2"/>
                </a:solidFill>
                <a:latin typeface="+mn-lt"/>
                <a:ea typeface="+mn-ea"/>
                <a:cs typeface="+mn-cs"/>
              </a:defRPr>
            </a:lvl2pPr>
            <a:lvl3pPr marL="1143000" indent="-457200" algn="l" rtl="0" eaLnBrk="1" latinLnBrk="0" hangingPunct="1">
              <a:spcBef>
                <a:spcPts val="500"/>
              </a:spcBef>
              <a:buClr>
                <a:schemeClr val="accent2"/>
              </a:buClr>
              <a:buSzPct val="75000"/>
              <a:buFont typeface="+mj-lt"/>
              <a:buAutoNum type="romanLcPeriod"/>
              <a:defRPr sz="2000" kern="1200">
                <a:solidFill>
                  <a:schemeClr val="tx2"/>
                </a:solidFill>
                <a:latin typeface="+mn-lt"/>
                <a:ea typeface="+mn-ea"/>
                <a:cs typeface="+mn-cs"/>
              </a:defRPr>
            </a:lvl3pPr>
            <a:lvl4pPr marL="1600200" indent="-457200" algn="l" rtl="0" eaLnBrk="1" latinLnBrk="0" hangingPunct="1">
              <a:spcBef>
                <a:spcPts val="400"/>
              </a:spcBef>
              <a:buClr>
                <a:schemeClr val="accent3"/>
              </a:buClr>
              <a:buSzPct val="75000"/>
              <a:buFont typeface="+mj-lt"/>
              <a:buAutoNum type="alphaUcPeriod"/>
              <a:defRPr sz="2000" kern="1200">
                <a:solidFill>
                  <a:schemeClr val="tx1"/>
                </a:solidFill>
                <a:latin typeface="+mn-lt"/>
                <a:ea typeface="+mn-ea"/>
                <a:cs typeface="+mn-cs"/>
              </a:defRPr>
            </a:lvl4pPr>
            <a:lvl5pPr marL="2057400" indent="-457200" algn="l" rtl="0" eaLnBrk="1" latinLnBrk="0" hangingPunct="1">
              <a:spcBef>
                <a:spcPts val="400"/>
              </a:spcBef>
              <a:buClr>
                <a:schemeClr val="accent4"/>
              </a:buClr>
              <a:buSzPct val="65000"/>
              <a:buFont typeface="+mj-lt"/>
              <a:buAutoNum type="alphaUcPeriod"/>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lvl="0" indent="0">
              <a:buNone/>
            </a:pPr>
            <a:r>
              <a:rPr lang="nl-BE" dirty="0"/>
              <a:t>Bekijk voor de opstart van een TNF-remmer de vaccinatiestatus van de patiënt en informeer hem over mogelijke vaccins</a:t>
            </a:r>
          </a:p>
          <a:p>
            <a:pPr lvl="0"/>
            <a:endParaRPr lang="nl-BE" dirty="0"/>
          </a:p>
          <a:p>
            <a:pPr marL="0" indent="0">
              <a:buNone/>
            </a:pPr>
            <a:r>
              <a:rPr lang="nl-BE" dirty="0"/>
              <a:t>Vaccins best zoveel mogelijk toedienen vooraleer de therapie wordt opgestart</a:t>
            </a:r>
          </a:p>
          <a:p>
            <a:pPr lvl="0"/>
            <a:endParaRPr lang="nl-BE" dirty="0"/>
          </a:p>
          <a:p>
            <a:pPr marL="0" lvl="0" indent="0">
              <a:buNone/>
            </a:pPr>
            <a:r>
              <a:rPr lang="nl-BE" dirty="0"/>
              <a:t>Geïnactiveerde vaccins: kunnen probleemloos worden toegediend (</a:t>
            </a:r>
            <a:r>
              <a:rPr lang="nl-BE" dirty="0" err="1"/>
              <a:t>pneumococcen</a:t>
            </a:r>
            <a:r>
              <a:rPr lang="nl-BE" dirty="0"/>
              <a:t>, influenza)</a:t>
            </a:r>
          </a:p>
          <a:p>
            <a:pPr lvl="0"/>
            <a:endParaRPr lang="nl-BE" dirty="0"/>
          </a:p>
          <a:p>
            <a:pPr marL="0" lvl="0" indent="0">
              <a:buNone/>
            </a:pPr>
            <a:r>
              <a:rPr lang="nl-BE" dirty="0"/>
              <a:t>Geactiveerde vaccins: contra-indicatie (=&gt; contact specialist)</a:t>
            </a:r>
          </a:p>
          <a:p>
            <a:pPr marL="0" indent="0">
              <a:buFont typeface="+mj-lt"/>
              <a:buNone/>
            </a:pPr>
            <a:endParaRPr lang="nl-BE" dirty="0" smtClean="0"/>
          </a:p>
        </p:txBody>
      </p:sp>
    </p:spTree>
    <p:extLst>
      <p:ext uri="{BB962C8B-B14F-4D97-AF65-F5344CB8AC3E}">
        <p14:creationId xmlns:p14="http://schemas.microsoft.com/office/powerpoint/2010/main" val="426445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Opvolging MFO TNF-remmers</a:t>
            </a:r>
            <a:endParaRPr lang="nl-BE" dirty="0"/>
          </a:p>
        </p:txBody>
      </p:sp>
      <p:sp>
        <p:nvSpPr>
          <p:cNvPr id="3" name="Tijdelijke aanduiding voor tekst 2"/>
          <p:cNvSpPr>
            <a:spLocks noGrp="1"/>
          </p:cNvSpPr>
          <p:nvPr>
            <p:ph type="body" sz="quarter" idx="16"/>
          </p:nvPr>
        </p:nvSpPr>
        <p:spPr>
          <a:xfrm>
            <a:off x="2551680" y="2788937"/>
            <a:ext cx="6357643" cy="414561"/>
          </a:xfrm>
        </p:spPr>
        <p:txBody>
          <a:bodyPr/>
          <a:lstStyle/>
          <a:p>
            <a:r>
              <a:rPr lang="nl-BE" dirty="0" smtClean="0"/>
              <a:t>Patiënten met GMD &amp; medicatieschema</a:t>
            </a:r>
            <a:endParaRPr lang="nl-BE" dirty="0"/>
          </a:p>
        </p:txBody>
      </p:sp>
      <p:sp>
        <p:nvSpPr>
          <p:cNvPr id="4" name="Tijdelijke aanduiding voor tekst 3"/>
          <p:cNvSpPr>
            <a:spLocks noGrp="1"/>
          </p:cNvSpPr>
          <p:nvPr>
            <p:ph type="body" sz="quarter" idx="17"/>
          </p:nvPr>
        </p:nvSpPr>
        <p:spPr>
          <a:xfrm>
            <a:off x="2551679" y="3459906"/>
            <a:ext cx="6357643" cy="414561"/>
          </a:xfrm>
        </p:spPr>
        <p:txBody>
          <a:bodyPr/>
          <a:lstStyle/>
          <a:p>
            <a:r>
              <a:rPr lang="nl-BE" dirty="0" smtClean="0"/>
              <a:t>Gevaccineerd tegen griep</a:t>
            </a:r>
            <a:endParaRPr lang="nl-BE" dirty="0"/>
          </a:p>
        </p:txBody>
      </p:sp>
      <p:sp>
        <p:nvSpPr>
          <p:cNvPr id="5" name="Tijdelijke aanduiding voor tekst 4"/>
          <p:cNvSpPr>
            <a:spLocks noGrp="1"/>
          </p:cNvSpPr>
          <p:nvPr>
            <p:ph type="body" sz="quarter" idx="13"/>
          </p:nvPr>
        </p:nvSpPr>
        <p:spPr/>
        <p:txBody>
          <a:bodyPr/>
          <a:lstStyle/>
          <a:p>
            <a:endParaRPr lang="nl-BE"/>
          </a:p>
        </p:txBody>
      </p:sp>
      <p:sp>
        <p:nvSpPr>
          <p:cNvPr id="6" name="Tijdelijke aanduiding voor tekst 2"/>
          <p:cNvSpPr txBox="1">
            <a:spLocks/>
          </p:cNvSpPr>
          <p:nvPr/>
        </p:nvSpPr>
        <p:spPr>
          <a:xfrm>
            <a:off x="2483768" y="1772816"/>
            <a:ext cx="6434807" cy="4105275"/>
          </a:xfrm>
          <a:prstGeom prst="rect">
            <a:avLst/>
          </a:prstGeom>
        </p:spPr>
        <p:txBody>
          <a:bodyPr vert="horz">
            <a:normAutofit/>
          </a:bodyPr>
          <a:lstStyle>
            <a:lvl1pPr marL="514350" indent="-514350" algn="l" rtl="0" eaLnBrk="1" latinLnBrk="0" hangingPunct="1">
              <a:spcBef>
                <a:spcPts val="700"/>
              </a:spcBef>
              <a:buClr>
                <a:schemeClr val="accent2"/>
              </a:buClr>
              <a:buSzPct val="60000"/>
              <a:buFont typeface="+mj-lt"/>
              <a:buAutoNum type="alphaUcPeriod"/>
              <a:defRPr sz="2000" kern="1200">
                <a:solidFill>
                  <a:schemeClr val="tx2"/>
                </a:solidFill>
                <a:latin typeface="+mn-lt"/>
                <a:ea typeface="+mn-ea"/>
                <a:cs typeface="+mn-cs"/>
              </a:defRPr>
            </a:lvl1pPr>
            <a:lvl2pPr marL="880110" indent="-514350" algn="l" rtl="0" eaLnBrk="1" latinLnBrk="0" hangingPunct="1">
              <a:spcBef>
                <a:spcPts val="550"/>
              </a:spcBef>
              <a:buClr>
                <a:schemeClr val="accent1"/>
              </a:buClr>
              <a:buSzPct val="70000"/>
              <a:buFont typeface="+mj-lt"/>
              <a:buAutoNum type="arabicPeriod"/>
              <a:defRPr sz="2000" kern="1200">
                <a:solidFill>
                  <a:schemeClr val="tx2"/>
                </a:solidFill>
                <a:latin typeface="+mn-lt"/>
                <a:ea typeface="+mn-ea"/>
                <a:cs typeface="+mn-cs"/>
              </a:defRPr>
            </a:lvl2pPr>
            <a:lvl3pPr marL="1143000" indent="-457200" algn="l" rtl="0" eaLnBrk="1" latinLnBrk="0" hangingPunct="1">
              <a:spcBef>
                <a:spcPts val="500"/>
              </a:spcBef>
              <a:buClr>
                <a:schemeClr val="accent2"/>
              </a:buClr>
              <a:buSzPct val="75000"/>
              <a:buFont typeface="+mj-lt"/>
              <a:buAutoNum type="romanLcPeriod"/>
              <a:defRPr sz="2000" kern="1200">
                <a:solidFill>
                  <a:schemeClr val="tx2"/>
                </a:solidFill>
                <a:latin typeface="+mn-lt"/>
                <a:ea typeface="+mn-ea"/>
                <a:cs typeface="+mn-cs"/>
              </a:defRPr>
            </a:lvl3pPr>
            <a:lvl4pPr marL="1600200" indent="-457200" algn="l" rtl="0" eaLnBrk="1" latinLnBrk="0" hangingPunct="1">
              <a:spcBef>
                <a:spcPts val="400"/>
              </a:spcBef>
              <a:buClr>
                <a:schemeClr val="accent3"/>
              </a:buClr>
              <a:buSzPct val="75000"/>
              <a:buFont typeface="+mj-lt"/>
              <a:buAutoNum type="alphaUcPeriod"/>
              <a:defRPr sz="2000" kern="1200">
                <a:solidFill>
                  <a:schemeClr val="tx1"/>
                </a:solidFill>
                <a:latin typeface="+mn-lt"/>
                <a:ea typeface="+mn-ea"/>
                <a:cs typeface="+mn-cs"/>
              </a:defRPr>
            </a:lvl4pPr>
            <a:lvl5pPr marL="2057400" indent="-457200" algn="l" rtl="0" eaLnBrk="1" latinLnBrk="0" hangingPunct="1">
              <a:spcBef>
                <a:spcPts val="400"/>
              </a:spcBef>
              <a:buClr>
                <a:schemeClr val="accent4"/>
              </a:buClr>
              <a:buSzPct val="65000"/>
              <a:buFont typeface="+mj-lt"/>
              <a:buAutoNum type="alphaUcPeriod"/>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lvl="0" indent="0">
              <a:buNone/>
            </a:pPr>
            <a:r>
              <a:rPr lang="nl-BE" u="sng" dirty="0" smtClean="0"/>
              <a:t>Voorgestelde indicatoren:</a:t>
            </a:r>
            <a:endParaRPr lang="nl-BE" u="sng" dirty="0"/>
          </a:p>
          <a:p>
            <a:pPr lvl="0"/>
            <a:endParaRPr lang="nl-BE" dirty="0"/>
          </a:p>
        </p:txBody>
      </p:sp>
      <p:sp>
        <p:nvSpPr>
          <p:cNvPr id="7" name="Tijdelijke aanduiding voor tekst 3"/>
          <p:cNvSpPr txBox="1">
            <a:spLocks/>
          </p:cNvSpPr>
          <p:nvPr/>
        </p:nvSpPr>
        <p:spPr>
          <a:xfrm>
            <a:off x="2551678" y="4166567"/>
            <a:ext cx="6357643" cy="414561"/>
          </a:xfrm>
          <a:prstGeom prst="rect">
            <a:avLst/>
          </a:prstGeom>
          <a:solidFill>
            <a:schemeClr val="lt1"/>
          </a:solidFill>
          <a:ln w="19050" cap="flat" cmpd="sng" algn="ctr">
            <a:solidFill>
              <a:schemeClr val="accent1"/>
            </a:solidFill>
            <a:prstDash val="solid"/>
          </a:ln>
          <a:effectLst/>
        </p:spPr>
        <p:txBody>
          <a:bodyPr vert="horz">
            <a:noAutofit/>
          </a:bodyPr>
          <a:lstStyle>
            <a:lvl1pPr marL="0" indent="0" algn="l" rtl="0" eaLnBrk="1" latinLnBrk="0" hangingPunct="1">
              <a:spcBef>
                <a:spcPts val="700"/>
              </a:spcBef>
              <a:buClr>
                <a:schemeClr val="accent2"/>
              </a:buClr>
              <a:buSzPct val="60000"/>
              <a:buFont typeface="Wingdings"/>
              <a:buNone/>
              <a:defRPr sz="2000" kern="1200" baseline="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nl-BE" smtClean="0"/>
              <a:t>Gevaccineerd tegen pneumokokken</a:t>
            </a:r>
            <a:endParaRPr lang="nl-BE" dirty="0"/>
          </a:p>
        </p:txBody>
      </p:sp>
    </p:spTree>
    <p:extLst>
      <p:ext uri="{BB962C8B-B14F-4D97-AF65-F5344CB8AC3E}">
        <p14:creationId xmlns:p14="http://schemas.microsoft.com/office/powerpoint/2010/main" val="11850866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an">
  <a:themeElements>
    <a:clrScheme name="Aangepast 9">
      <a:dk1>
        <a:sysClr val="windowText" lastClr="000000"/>
      </a:dk1>
      <a:lt1>
        <a:sysClr val="window" lastClr="FFFFFF"/>
      </a:lt1>
      <a:dk2>
        <a:srgbClr val="233438"/>
      </a:dk2>
      <a:lt2>
        <a:srgbClr val="B7A52A"/>
      </a:lt2>
      <a:accent1>
        <a:srgbClr val="268593"/>
      </a:accent1>
      <a:accent2>
        <a:srgbClr val="233438"/>
      </a:accent2>
      <a:accent3>
        <a:srgbClr val="797027"/>
      </a:accent3>
      <a:accent4>
        <a:srgbClr val="B7A52A"/>
      </a:accent4>
      <a:accent5>
        <a:srgbClr val="23393A"/>
      </a:accent5>
      <a:accent6>
        <a:srgbClr val="268593"/>
      </a:accent6>
      <a:hlink>
        <a:srgbClr val="B7A52A"/>
      </a:hlink>
      <a:folHlink>
        <a:srgbClr val="797027"/>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568A40B-FD45-4F66-A803-05D2C20909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van de leerling</Template>
  <TotalTime>0</TotalTime>
  <Words>787</Words>
  <Application>Microsoft Office PowerPoint</Application>
  <PresentationFormat>Diavoorstelling (4:3)</PresentationFormat>
  <Paragraphs>59</Paragraphs>
  <Slides>8</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Calibri</vt:lpstr>
      <vt:lpstr>Corbel</vt:lpstr>
      <vt:lpstr>Symbol</vt:lpstr>
      <vt:lpstr>Wingdings</vt:lpstr>
      <vt:lpstr>Wingdings 2</vt:lpstr>
      <vt:lpstr>Mediaan</vt:lpstr>
      <vt:lpstr>Module 3 –  vaccinatiebeleid </vt:lpstr>
      <vt:lpstr>Vaccinaties</vt:lpstr>
      <vt:lpstr>Casus 6</vt:lpstr>
      <vt:lpstr>Casus 7</vt:lpstr>
      <vt:lpstr>Gelekoorts</vt:lpstr>
      <vt:lpstr>Gelekoorts </vt:lpstr>
      <vt:lpstr>Vaccinaties – kernboodschappen </vt:lpstr>
      <vt:lpstr>Opvolging MFO TNF-remmers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2018-02-20T12:50:28Z</dcterms:created>
  <dcterms:modified xsi:type="dcterms:W3CDTF">2019-01-14T14:14:10Z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