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4" r:id="rId2"/>
  </p:sldMasterIdLst>
  <p:notesMasterIdLst>
    <p:notesMasterId r:id="rId14"/>
  </p:notesMasterIdLst>
  <p:sldIdLst>
    <p:sldId id="256" r:id="rId3"/>
    <p:sldId id="291" r:id="rId4"/>
    <p:sldId id="282" r:id="rId5"/>
    <p:sldId id="260" r:id="rId6"/>
    <p:sldId id="283" r:id="rId7"/>
    <p:sldId id="285" r:id="rId8"/>
    <p:sldId id="286" r:id="rId9"/>
    <p:sldId id="287" r:id="rId10"/>
    <p:sldId id="288" r:id="rId11"/>
    <p:sldId id="289" r:id="rId12"/>
    <p:sldId id="290" r:id="rId13"/>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3A76"/>
    <a:srgbClr val="0167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396" autoAdjust="0"/>
  </p:normalViewPr>
  <p:slideViewPr>
    <p:cSldViewPr>
      <p:cViewPr varScale="1">
        <p:scale>
          <a:sx n="76" d="100"/>
          <a:sy n="76" d="100"/>
        </p:scale>
        <p:origin x="108" y="4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2447E72A-D913-4DC2-9E0A-E520CE8FCC86}" type="datetimeFigureOut">
              <a:rPr lang="en-US" smtClean="0"/>
              <a:pPr/>
              <a:t>1/14/2019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A5D78FC6-CE17-4259-A63C-DDFC12E048FC}" type="slidenum">
              <a:rPr lang="en-US" smtClean="0"/>
              <a:pPr/>
              <a:t>‹nr.›</a:t>
            </a:fld>
            <a:endParaRPr lang="en-US"/>
          </a:p>
        </p:txBody>
      </p:sp>
    </p:spTree>
    <p:extLst>
      <p:ext uri="{BB962C8B-B14F-4D97-AF65-F5344CB8AC3E}">
        <p14:creationId xmlns:p14="http://schemas.microsoft.com/office/powerpoint/2010/main" val="2446638304"/>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TNF-remmers behoren tot de groep van de </a:t>
            </a:r>
            <a:r>
              <a:rPr lang="nl-BE" b="1" i="1" dirty="0" err="1" smtClean="0"/>
              <a:t>disease-modifying</a:t>
            </a:r>
            <a:r>
              <a:rPr lang="nl-BE" b="1" i="1" dirty="0" smtClean="0"/>
              <a:t> </a:t>
            </a:r>
            <a:r>
              <a:rPr lang="nl-BE" b="1" i="1" dirty="0" err="1" smtClean="0"/>
              <a:t>antirheumatic</a:t>
            </a:r>
            <a:r>
              <a:rPr lang="nl-BE" b="1" i="1" dirty="0" smtClean="0"/>
              <a:t> drugs (</a:t>
            </a:r>
            <a:r>
              <a:rPr lang="nl-BE" b="1" i="1" dirty="0" err="1" smtClean="0"/>
              <a:t>DMARDs</a:t>
            </a:r>
            <a:r>
              <a:rPr lang="nl-BE" b="1" i="1" dirty="0" smtClean="0"/>
              <a:t>) </a:t>
            </a:r>
          </a:p>
          <a:p>
            <a:endParaRPr lang="nl-BE" dirty="0" smtClean="0"/>
          </a:p>
          <a:p>
            <a:pPr algn="just"/>
            <a:r>
              <a:rPr lang="nl-BE" dirty="0" smtClean="0"/>
              <a:t>TNF-alfa-remmers blokkeren de effecten van Tumor Necrose Factor alfa, een eiwit dat een belangrijke rol speelt bij immunologische processen, waaronder de afweer bij infecties.</a:t>
            </a:r>
          </a:p>
          <a:p>
            <a:pPr algn="just"/>
            <a:endParaRPr lang="nl-BE" dirty="0" smtClean="0"/>
          </a:p>
          <a:p>
            <a:pPr algn="just"/>
            <a:r>
              <a:rPr lang="nl-BE" dirty="0" smtClean="0"/>
              <a:t>Sommige mensen maken teveel TNF-alfa aan, met chronische ontstekingen en weefselbeschadiging tot gevolg </a:t>
            </a:r>
            <a:r>
              <a:rPr lang="nl-BE" b="1" i="1" dirty="0" smtClean="0"/>
              <a:t>(immuun gemedieerde inflammatoire ziekten – IMID)</a:t>
            </a:r>
          </a:p>
          <a:p>
            <a:endParaRPr lang="nl-BE" b="1" i="1" dirty="0" smtClean="0"/>
          </a:p>
          <a:p>
            <a:r>
              <a:rPr lang="nl-BE" sz="1200" kern="1200" dirty="0" smtClean="0">
                <a:solidFill>
                  <a:schemeClr val="tx1"/>
                </a:solidFill>
                <a:effectLst/>
                <a:latin typeface="+mn-lt"/>
                <a:ea typeface="+mn-ea"/>
                <a:cs typeface="+mn-cs"/>
              </a:rPr>
              <a:t>In België worden momenteel zo’n 23.000 patiënten behandeld met deze geneesmiddelen, waarvan 60% in Vlaanderen [5] en het aandeel in de uitgaven van de ziekteverzekering is aanzienlijk, met drie TNF-remmers in de top 25. Op plaats 1 en 2 vinden we </a:t>
            </a:r>
            <a:r>
              <a:rPr lang="nl-BE" sz="1200" kern="1200" dirty="0" err="1" smtClean="0">
                <a:solidFill>
                  <a:schemeClr val="tx1"/>
                </a:solidFill>
                <a:effectLst/>
                <a:latin typeface="+mn-lt"/>
                <a:ea typeface="+mn-ea"/>
                <a:cs typeface="+mn-cs"/>
              </a:rPr>
              <a:t>adalimumab</a:t>
            </a:r>
            <a:r>
              <a:rPr lang="nl-BE" sz="1200" kern="1200" dirty="0" smtClean="0">
                <a:solidFill>
                  <a:schemeClr val="tx1"/>
                </a:solidFill>
                <a:effectLst/>
                <a:latin typeface="+mn-lt"/>
                <a:ea typeface="+mn-ea"/>
                <a:cs typeface="+mn-cs"/>
              </a:rPr>
              <a:t> (</a:t>
            </a:r>
            <a:r>
              <a:rPr lang="nl-BE" sz="1200" kern="1200" dirty="0" err="1" smtClean="0">
                <a:solidFill>
                  <a:schemeClr val="tx1"/>
                </a:solidFill>
                <a:effectLst/>
                <a:latin typeface="+mn-lt"/>
                <a:ea typeface="+mn-ea"/>
                <a:cs typeface="+mn-cs"/>
              </a:rPr>
              <a:t>Humira</a:t>
            </a:r>
            <a:r>
              <a:rPr lang="nl-BE" sz="1200" kern="1200" dirty="0" smtClean="0">
                <a:solidFill>
                  <a:schemeClr val="tx1"/>
                </a:solidFill>
                <a:effectLst/>
                <a:latin typeface="+mn-lt"/>
                <a:ea typeface="+mn-ea"/>
                <a:cs typeface="+mn-cs"/>
              </a:rPr>
              <a:t>®) en </a:t>
            </a:r>
            <a:r>
              <a:rPr lang="nl-BE" sz="1200" kern="1200" dirty="0" err="1" smtClean="0">
                <a:solidFill>
                  <a:schemeClr val="tx1"/>
                </a:solidFill>
                <a:effectLst/>
                <a:latin typeface="+mn-lt"/>
                <a:ea typeface="+mn-ea"/>
                <a:cs typeface="+mn-cs"/>
              </a:rPr>
              <a:t>etanercept</a:t>
            </a:r>
            <a:r>
              <a:rPr lang="nl-BE" sz="1200" kern="1200" dirty="0" smtClean="0">
                <a:solidFill>
                  <a:schemeClr val="tx1"/>
                </a:solidFill>
                <a:effectLst/>
                <a:latin typeface="+mn-lt"/>
                <a:ea typeface="+mn-ea"/>
                <a:cs typeface="+mn-cs"/>
              </a:rPr>
              <a:t> (</a:t>
            </a:r>
            <a:r>
              <a:rPr lang="nl-BE" sz="1200" kern="1200" dirty="0" err="1" smtClean="0">
                <a:solidFill>
                  <a:schemeClr val="tx1"/>
                </a:solidFill>
                <a:effectLst/>
                <a:latin typeface="+mn-lt"/>
                <a:ea typeface="+mn-ea"/>
                <a:cs typeface="+mn-cs"/>
              </a:rPr>
              <a:t>Enbrel</a:t>
            </a:r>
            <a:r>
              <a:rPr lang="nl-BE" sz="1200" kern="1200" dirty="0" smtClean="0">
                <a:solidFill>
                  <a:schemeClr val="tx1"/>
                </a:solidFill>
                <a:effectLst/>
                <a:latin typeface="+mn-lt"/>
                <a:ea typeface="+mn-ea"/>
                <a:cs typeface="+mn-cs"/>
              </a:rPr>
              <a:t>®) terug en op plaats 22 </a:t>
            </a:r>
            <a:r>
              <a:rPr lang="nl-BE" sz="1200" kern="1200" dirty="0" err="1" smtClean="0">
                <a:solidFill>
                  <a:schemeClr val="tx1"/>
                </a:solidFill>
                <a:effectLst/>
                <a:latin typeface="+mn-lt"/>
                <a:ea typeface="+mn-ea"/>
                <a:cs typeface="+mn-cs"/>
              </a:rPr>
              <a:t>golimumab</a:t>
            </a:r>
            <a:r>
              <a:rPr lang="nl-BE" sz="1200" kern="1200" dirty="0" smtClean="0">
                <a:solidFill>
                  <a:schemeClr val="tx1"/>
                </a:solidFill>
                <a:effectLst/>
                <a:latin typeface="+mn-lt"/>
                <a:ea typeface="+mn-ea"/>
                <a:cs typeface="+mn-cs"/>
              </a:rPr>
              <a:t> (</a:t>
            </a:r>
            <a:r>
              <a:rPr lang="nl-BE" sz="1200" kern="1200" dirty="0" err="1" smtClean="0">
                <a:solidFill>
                  <a:schemeClr val="tx1"/>
                </a:solidFill>
                <a:effectLst/>
                <a:latin typeface="+mn-lt"/>
                <a:ea typeface="+mn-ea"/>
                <a:cs typeface="+mn-cs"/>
              </a:rPr>
              <a:t>Simponi</a:t>
            </a:r>
            <a:r>
              <a:rPr lang="nl-BE" sz="1200" kern="1200" dirty="0" smtClean="0">
                <a:solidFill>
                  <a:schemeClr val="tx1"/>
                </a:solidFill>
                <a:effectLst/>
                <a:latin typeface="+mn-lt"/>
                <a:ea typeface="+mn-ea"/>
                <a:cs typeface="+mn-cs"/>
              </a:rPr>
              <a:t>®), met respectievelijke uitgaven in 2015 van € 130 miljoen, € 72 miljoen en € 22 miljoen [5]. Daarnaast is ook nog </a:t>
            </a:r>
            <a:r>
              <a:rPr lang="nl-BE" sz="1200" kern="1200" dirty="0" err="1" smtClean="0">
                <a:solidFill>
                  <a:schemeClr val="tx1"/>
                </a:solidFill>
                <a:effectLst/>
                <a:latin typeface="+mn-lt"/>
                <a:ea typeface="+mn-ea"/>
                <a:cs typeface="+mn-cs"/>
              </a:rPr>
              <a:t>certolizumab</a:t>
            </a:r>
            <a:r>
              <a:rPr lang="nl-BE" sz="1200" kern="1200" dirty="0" smtClean="0">
                <a:solidFill>
                  <a:schemeClr val="tx1"/>
                </a:solidFill>
                <a:effectLst/>
                <a:latin typeface="+mn-lt"/>
                <a:ea typeface="+mn-ea"/>
                <a:cs typeface="+mn-cs"/>
              </a:rPr>
              <a:t> (</a:t>
            </a:r>
            <a:r>
              <a:rPr lang="nl-BE" sz="1200" kern="1200" dirty="0" err="1" smtClean="0">
                <a:solidFill>
                  <a:schemeClr val="tx1"/>
                </a:solidFill>
                <a:effectLst/>
                <a:latin typeface="+mn-lt"/>
                <a:ea typeface="+mn-ea"/>
                <a:cs typeface="+mn-cs"/>
              </a:rPr>
              <a:t>Cimzia</a:t>
            </a:r>
            <a:r>
              <a:rPr lang="nl-BE" sz="1200" kern="1200" dirty="0" smtClean="0">
                <a:solidFill>
                  <a:schemeClr val="tx1"/>
                </a:solidFill>
                <a:effectLst/>
                <a:latin typeface="+mn-lt"/>
                <a:ea typeface="+mn-ea"/>
                <a:cs typeface="+mn-cs"/>
              </a:rPr>
              <a:t>®) beschikbaar via de openbare apotheek. </a:t>
            </a:r>
            <a:r>
              <a:rPr lang="nl-BE" sz="1200" kern="1200" dirty="0" err="1" smtClean="0">
                <a:solidFill>
                  <a:schemeClr val="tx1"/>
                </a:solidFill>
                <a:effectLst/>
                <a:latin typeface="+mn-lt"/>
                <a:ea typeface="+mn-ea"/>
                <a:cs typeface="+mn-cs"/>
              </a:rPr>
              <a:t>Infliximab</a:t>
            </a:r>
            <a:r>
              <a:rPr lang="nl-BE" sz="1200" kern="1200" dirty="0" smtClean="0">
                <a:solidFill>
                  <a:schemeClr val="tx1"/>
                </a:solidFill>
                <a:effectLst/>
                <a:latin typeface="+mn-lt"/>
                <a:ea typeface="+mn-ea"/>
                <a:cs typeface="+mn-cs"/>
              </a:rPr>
              <a:t> (</a:t>
            </a:r>
            <a:r>
              <a:rPr lang="nl-BE" sz="1200" kern="1200" dirty="0" err="1" smtClean="0">
                <a:solidFill>
                  <a:schemeClr val="tx1"/>
                </a:solidFill>
                <a:effectLst/>
                <a:latin typeface="+mn-lt"/>
                <a:ea typeface="+mn-ea"/>
                <a:cs typeface="+mn-cs"/>
              </a:rPr>
              <a:t>Inflectra</a:t>
            </a:r>
            <a:r>
              <a:rPr lang="nl-BE" sz="1200" kern="1200" dirty="0" smtClean="0">
                <a:solidFill>
                  <a:schemeClr val="tx1"/>
                </a:solidFill>
                <a:effectLst/>
                <a:latin typeface="+mn-lt"/>
                <a:ea typeface="+mn-ea"/>
                <a:cs typeface="+mn-cs"/>
              </a:rPr>
              <a:t>®, </a:t>
            </a:r>
            <a:r>
              <a:rPr lang="nl-BE" sz="1200" kern="1200" dirty="0" err="1" smtClean="0">
                <a:solidFill>
                  <a:schemeClr val="tx1"/>
                </a:solidFill>
                <a:effectLst/>
                <a:latin typeface="+mn-lt"/>
                <a:ea typeface="+mn-ea"/>
                <a:cs typeface="+mn-cs"/>
              </a:rPr>
              <a:t>Remicade</a:t>
            </a:r>
            <a:r>
              <a:rPr lang="nl-BE" sz="1200" kern="1200" dirty="0" smtClean="0">
                <a:solidFill>
                  <a:schemeClr val="tx1"/>
                </a:solidFill>
                <a:effectLst/>
                <a:latin typeface="+mn-lt"/>
                <a:ea typeface="+mn-ea"/>
                <a:cs typeface="+mn-cs"/>
              </a:rPr>
              <a:t>®, </a:t>
            </a:r>
            <a:r>
              <a:rPr lang="nl-BE" sz="1200" kern="1200" dirty="0" err="1" smtClean="0">
                <a:solidFill>
                  <a:schemeClr val="tx1"/>
                </a:solidFill>
                <a:effectLst/>
                <a:latin typeface="+mn-lt"/>
                <a:ea typeface="+mn-ea"/>
                <a:cs typeface="+mn-cs"/>
              </a:rPr>
              <a:t>Remsima</a:t>
            </a:r>
            <a:r>
              <a:rPr lang="nl-BE" sz="1200" kern="1200" dirty="0" smtClean="0">
                <a:solidFill>
                  <a:schemeClr val="tx1"/>
                </a:solidFill>
                <a:effectLst/>
                <a:latin typeface="+mn-lt"/>
                <a:ea typeface="+mn-ea"/>
                <a:cs typeface="+mn-cs"/>
              </a:rPr>
              <a:t>®) wordt exclusief toegediend in het ziekenhuis via een baxter.</a:t>
            </a:r>
          </a:p>
          <a:p>
            <a:endParaRPr lang="nl-BE"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Plus </a:t>
            </a:r>
            <a:r>
              <a:rPr lang="nl-BE" sz="1200" kern="1200" dirty="0" err="1" smtClean="0">
                <a:solidFill>
                  <a:schemeClr val="tx1"/>
                </a:solidFill>
                <a:effectLst/>
                <a:latin typeface="+mn-lt"/>
                <a:ea typeface="+mn-ea"/>
                <a:cs typeface="+mn-cs"/>
              </a:rPr>
              <a:t>biosimilar</a:t>
            </a:r>
            <a:r>
              <a:rPr lang="nl-BE" sz="1200" kern="1200" dirty="0" smtClean="0">
                <a:solidFill>
                  <a:schemeClr val="tx1"/>
                </a:solidFill>
                <a:effectLst/>
                <a:latin typeface="+mn-lt"/>
                <a:ea typeface="+mn-ea"/>
                <a:cs typeface="+mn-cs"/>
              </a:rPr>
              <a:t> ‘</a:t>
            </a:r>
            <a:r>
              <a:rPr lang="nl-BE" sz="1200" kern="1200" dirty="0" err="1" smtClean="0">
                <a:solidFill>
                  <a:schemeClr val="tx1"/>
                </a:solidFill>
                <a:effectLst/>
                <a:latin typeface="+mn-lt"/>
                <a:ea typeface="+mn-ea"/>
                <a:cs typeface="+mn-cs"/>
              </a:rPr>
              <a:t>Benepali</a:t>
            </a:r>
            <a:r>
              <a:rPr lang="nl-BE" sz="1200" kern="1200" dirty="0" smtClean="0">
                <a:solidFill>
                  <a:schemeClr val="tx1"/>
                </a:solidFill>
                <a:effectLst/>
                <a:latin typeface="+mn-lt"/>
                <a:ea typeface="+mn-ea"/>
                <a:cs typeface="+mn-cs"/>
              </a:rPr>
              <a:t>’</a:t>
            </a:r>
          </a:p>
          <a:p>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3</a:t>
            </a:fld>
            <a:endParaRPr lang="en-US"/>
          </a:p>
        </p:txBody>
      </p:sp>
    </p:spTree>
    <p:extLst>
      <p:ext uri="{BB962C8B-B14F-4D97-AF65-F5344CB8AC3E}">
        <p14:creationId xmlns:p14="http://schemas.microsoft.com/office/powerpoint/2010/main" val="2301543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dirty="0" smtClean="0">
                <a:solidFill>
                  <a:schemeClr val="tx1"/>
                </a:solidFill>
                <a:effectLst/>
                <a:latin typeface="+mn-lt"/>
                <a:ea typeface="+mn-ea"/>
                <a:cs typeface="+mn-cs"/>
              </a:rPr>
              <a:t>Uit recent onderzoek blijkt</a:t>
            </a:r>
            <a:r>
              <a:rPr lang="nl-BE" sz="1200" kern="1200" baseline="0" dirty="0" smtClean="0">
                <a:solidFill>
                  <a:schemeClr val="tx1"/>
                </a:solidFill>
                <a:effectLst/>
                <a:latin typeface="+mn-lt"/>
                <a:ea typeface="+mn-ea"/>
                <a:cs typeface="+mn-cs"/>
              </a:rPr>
              <a:t> dat er slechts 6,7% van de patiënten zijn geneesmiddel goed bewaart, ondanks uitleg bij de apotheker. </a:t>
            </a:r>
            <a:r>
              <a:rPr lang="nl-BE" sz="1200" kern="1200" dirty="0" smtClean="0">
                <a:solidFill>
                  <a:schemeClr val="tx1"/>
                </a:solidFill>
                <a:effectLst/>
                <a:latin typeface="+mn-lt"/>
                <a:ea typeface="+mn-ea"/>
                <a:cs typeface="+mn-cs"/>
              </a:rPr>
              <a:t>Alle TNF-remmers dienen bewaard te worden in de koelkast (2 – 8°C).  Halfuurtje</a:t>
            </a:r>
            <a:r>
              <a:rPr lang="nl-BE" sz="1200" kern="1200" baseline="0" dirty="0" smtClean="0">
                <a:solidFill>
                  <a:schemeClr val="tx1"/>
                </a:solidFill>
                <a:effectLst/>
                <a:latin typeface="+mn-lt"/>
                <a:ea typeface="+mn-ea"/>
                <a:cs typeface="+mn-cs"/>
              </a:rPr>
              <a:t> voor toediening uit koelkast halen, voor pijn </a:t>
            </a:r>
            <a:r>
              <a:rPr lang="nl-BE" sz="1200" kern="1200" baseline="0" dirty="0" err="1" smtClean="0">
                <a:solidFill>
                  <a:schemeClr val="tx1"/>
                </a:solidFill>
                <a:effectLst/>
                <a:latin typeface="+mn-lt"/>
                <a:ea typeface="+mn-ea"/>
                <a:cs typeface="+mn-cs"/>
              </a:rPr>
              <a:t>thv</a:t>
            </a:r>
            <a:r>
              <a:rPr lang="nl-BE" sz="1200" kern="1200" baseline="0" dirty="0" smtClean="0">
                <a:solidFill>
                  <a:schemeClr val="tx1"/>
                </a:solidFill>
                <a:effectLst/>
                <a:latin typeface="+mn-lt"/>
                <a:ea typeface="+mn-ea"/>
                <a:cs typeface="+mn-cs"/>
              </a:rPr>
              <a:t> injectieplaats te verminderen. Verwijderen van de pennen/stylo’s in een gele container en afhankelijk van de gemeente naar containerpark</a:t>
            </a:r>
          </a:p>
          <a:p>
            <a:endParaRPr lang="nl-BE" sz="1200" kern="1200" baseline="0" dirty="0" smtClean="0">
              <a:solidFill>
                <a:schemeClr val="tx1"/>
              </a:solidFill>
              <a:effectLst/>
              <a:latin typeface="+mn-lt"/>
              <a:ea typeface="+mn-ea"/>
              <a:cs typeface="+mn-cs"/>
            </a:endParaRPr>
          </a:p>
          <a:p>
            <a:r>
              <a:rPr lang="nl-BE" sz="1200" kern="1200" baseline="0" dirty="0" smtClean="0">
                <a:solidFill>
                  <a:schemeClr val="tx1"/>
                </a:solidFill>
                <a:effectLst/>
                <a:latin typeface="+mn-lt"/>
                <a:ea typeface="+mn-ea"/>
                <a:cs typeface="+mn-cs"/>
              </a:rPr>
              <a:t>Demo tonen van de beschikbare pennen. Te bestellen via… </a:t>
            </a:r>
          </a:p>
          <a:p>
            <a:endParaRPr lang="nl-BE" sz="1200" kern="1200" baseline="0" dirty="0" smtClean="0">
              <a:solidFill>
                <a:schemeClr val="tx1"/>
              </a:solidFill>
              <a:effectLst/>
              <a:latin typeface="+mn-lt"/>
              <a:ea typeface="+mn-ea"/>
              <a:cs typeface="+mn-cs"/>
            </a:endParaRPr>
          </a:p>
          <a:p>
            <a:endParaRPr lang="nl-BE"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7</a:t>
            </a:fld>
            <a:endParaRPr lang="en-US"/>
          </a:p>
        </p:txBody>
      </p:sp>
    </p:spTree>
    <p:extLst>
      <p:ext uri="{BB962C8B-B14F-4D97-AF65-F5344CB8AC3E}">
        <p14:creationId xmlns:p14="http://schemas.microsoft.com/office/powerpoint/2010/main" val="1971069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u="none" strike="noStrike" kern="1200" baseline="0" dirty="0" smtClean="0">
                <a:solidFill>
                  <a:schemeClr val="tx1"/>
                </a:solidFill>
                <a:latin typeface="+mn-lt"/>
                <a:ea typeface="+mn-ea"/>
                <a:cs typeface="+mn-cs"/>
              </a:rPr>
              <a:t>Allergische reacties op de plaats van injectie (pijn, zwelling, roodheid, jeuk) komt zeer veel voor. Wij adviseren u om de injectieplaats af te wisselen. Als u zich afvraagt of u de juiste injectietechniek toepast, neem dan contact op met uw arts of apotheker. Dit kan echter behandeld worden met een corticosteroïden crème, maar indien het te erg is dient er contact genomen te worden met de specialist. </a:t>
            </a:r>
          </a:p>
          <a:p>
            <a:endParaRPr lang="nl-BE"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Wees</a:t>
            </a:r>
            <a:r>
              <a:rPr lang="nl-BE" sz="1200" kern="1200" baseline="0" dirty="0" smtClean="0">
                <a:solidFill>
                  <a:schemeClr val="tx1"/>
                </a:solidFill>
                <a:effectLst/>
                <a:latin typeface="+mn-lt"/>
                <a:ea typeface="+mn-ea"/>
                <a:cs typeface="+mn-cs"/>
              </a:rPr>
              <a:t> steeds bedacht op </a:t>
            </a:r>
            <a:r>
              <a:rPr lang="nl-BE" sz="1200" kern="1200" baseline="0" dirty="0" err="1" smtClean="0">
                <a:solidFill>
                  <a:schemeClr val="tx1"/>
                </a:solidFill>
                <a:effectLst/>
                <a:latin typeface="+mn-lt"/>
                <a:ea typeface="+mn-ea"/>
                <a:cs typeface="+mn-cs"/>
              </a:rPr>
              <a:t>wondes</a:t>
            </a:r>
            <a:r>
              <a:rPr lang="nl-BE" sz="1200" kern="1200" baseline="0" dirty="0" smtClean="0">
                <a:solidFill>
                  <a:schemeClr val="tx1"/>
                </a:solidFill>
                <a:effectLst/>
                <a:latin typeface="+mn-lt"/>
                <a:ea typeface="+mn-ea"/>
                <a:cs typeface="+mn-cs"/>
              </a:rPr>
              <a:t> die niet genezen</a:t>
            </a:r>
            <a:endParaRPr lang="nl-BE" sz="1200" kern="1200" dirty="0" smtClean="0">
              <a:solidFill>
                <a:schemeClr val="tx1"/>
              </a:solidFill>
              <a:effectLst/>
              <a:latin typeface="+mn-lt"/>
              <a:ea typeface="+mn-ea"/>
              <a:cs typeface="+mn-cs"/>
            </a:endParaRPr>
          </a:p>
          <a:p>
            <a:endParaRPr lang="nl-BE"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8</a:t>
            </a:fld>
            <a:endParaRPr lang="en-US"/>
          </a:p>
        </p:txBody>
      </p:sp>
    </p:spTree>
    <p:extLst>
      <p:ext uri="{BB962C8B-B14F-4D97-AF65-F5344CB8AC3E}">
        <p14:creationId xmlns:p14="http://schemas.microsoft.com/office/powerpoint/2010/main" val="825940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9</a:t>
            </a:fld>
            <a:endParaRPr lang="en-US"/>
          </a:p>
        </p:txBody>
      </p:sp>
    </p:spTree>
    <p:extLst>
      <p:ext uri="{BB962C8B-B14F-4D97-AF65-F5344CB8AC3E}">
        <p14:creationId xmlns:p14="http://schemas.microsoft.com/office/powerpoint/2010/main" val="1205718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dirty="0" smtClean="0">
                <a:solidFill>
                  <a:schemeClr val="tx1"/>
                </a:solidFill>
                <a:effectLst/>
                <a:latin typeface="+mn-lt"/>
                <a:ea typeface="+mn-ea"/>
                <a:cs typeface="+mn-cs"/>
              </a:rPr>
              <a:t>Uit recent onderzoek blijkt</a:t>
            </a:r>
            <a:r>
              <a:rPr lang="nl-BE" sz="1200" kern="1200" baseline="0" dirty="0" smtClean="0">
                <a:solidFill>
                  <a:schemeClr val="tx1"/>
                </a:solidFill>
                <a:effectLst/>
                <a:latin typeface="+mn-lt"/>
                <a:ea typeface="+mn-ea"/>
                <a:cs typeface="+mn-cs"/>
              </a:rPr>
              <a:t> dat er slechts 6,7% van de patiënten zijn geneesmiddel goed bewaart, ondanks uitleg bij de apotheker.</a:t>
            </a:r>
            <a:endParaRPr lang="nl-BE" sz="1200" kern="1200" dirty="0" smtClean="0">
              <a:solidFill>
                <a:schemeClr val="tx1"/>
              </a:solidFill>
              <a:effectLst/>
              <a:latin typeface="+mn-lt"/>
              <a:ea typeface="+mn-ea"/>
              <a:cs typeface="+mn-cs"/>
            </a:endParaRPr>
          </a:p>
          <a:p>
            <a:endParaRPr lang="nl-BE" sz="1200" kern="1200" dirty="0" smtClean="0">
              <a:solidFill>
                <a:schemeClr val="tx1"/>
              </a:solidFill>
              <a:effectLst/>
              <a:latin typeface="+mn-lt"/>
              <a:ea typeface="+mn-ea"/>
              <a:cs typeface="+mn-cs"/>
            </a:endParaRPr>
          </a:p>
          <a:p>
            <a:pPr marL="0" marR="0" lvl="0" indent="0" algn="l" defTabSz="966978" rtl="0" eaLnBrk="1" fontAlgn="auto" latinLnBrk="0" hangingPunct="1">
              <a:lnSpc>
                <a:spcPct val="100000"/>
              </a:lnSpc>
              <a:spcBef>
                <a:spcPts val="0"/>
              </a:spcBef>
              <a:spcAft>
                <a:spcPts val="0"/>
              </a:spcAft>
              <a:buClrTx/>
              <a:buSzTx/>
              <a:buFontTx/>
              <a:buNone/>
              <a:tabLst/>
              <a:defRPr/>
            </a:pPr>
            <a:r>
              <a:rPr lang="nl-BE" sz="1200" kern="1200" dirty="0" smtClean="0">
                <a:solidFill>
                  <a:schemeClr val="tx1"/>
                </a:solidFill>
                <a:effectLst/>
                <a:latin typeface="+mn-lt"/>
                <a:ea typeface="+mn-ea"/>
                <a:cs typeface="+mn-cs"/>
              </a:rPr>
              <a:t>Alle TNF-remmers dienen bewaard te worden in de koelkast (2 – 8°C). </a:t>
            </a:r>
          </a:p>
          <a:p>
            <a:pPr marL="0" marR="0" lvl="0" indent="0" algn="l" defTabSz="966978" rtl="0" eaLnBrk="1" fontAlgn="auto" latinLnBrk="0" hangingPunct="1">
              <a:lnSpc>
                <a:spcPct val="100000"/>
              </a:lnSpc>
              <a:spcBef>
                <a:spcPts val="0"/>
              </a:spcBef>
              <a:spcAft>
                <a:spcPts val="0"/>
              </a:spcAft>
              <a:buClrTx/>
              <a:buSzTx/>
              <a:buFontTx/>
              <a:buNone/>
              <a:tabLst/>
              <a:defRPr/>
            </a:pPr>
            <a:endParaRPr lang="nl-BE" sz="1200" kern="1200" dirty="0" smtClean="0">
              <a:solidFill>
                <a:schemeClr val="tx1"/>
              </a:solidFill>
              <a:effectLst/>
              <a:latin typeface="+mn-lt"/>
              <a:ea typeface="+mn-ea"/>
              <a:cs typeface="+mn-cs"/>
            </a:endParaRPr>
          </a:p>
          <a:p>
            <a:pPr marL="0" marR="0" lvl="0" indent="0" algn="l" defTabSz="966978" rtl="0" eaLnBrk="1" fontAlgn="auto" latinLnBrk="0" hangingPunct="1">
              <a:lnSpc>
                <a:spcPct val="100000"/>
              </a:lnSpc>
              <a:spcBef>
                <a:spcPts val="0"/>
              </a:spcBef>
              <a:spcAft>
                <a:spcPts val="0"/>
              </a:spcAft>
              <a:buClrTx/>
              <a:buSzTx/>
              <a:buFontTx/>
              <a:buNone/>
              <a:tabLst/>
              <a:defRPr/>
            </a:pPr>
            <a:r>
              <a:rPr lang="nl-BE" sz="1200" kern="1200" dirty="0" err="1" smtClean="0">
                <a:solidFill>
                  <a:schemeClr val="tx1"/>
                </a:solidFill>
                <a:effectLst/>
                <a:latin typeface="+mn-lt"/>
                <a:ea typeface="+mn-ea"/>
                <a:cs typeface="+mn-cs"/>
              </a:rPr>
              <a:t>Enbrel</a:t>
            </a:r>
            <a:r>
              <a:rPr lang="nl-BE" sz="1200" kern="1200" dirty="0" smtClean="0">
                <a:solidFill>
                  <a:schemeClr val="tx1"/>
                </a:solidFill>
                <a:effectLst/>
                <a:latin typeface="+mn-lt"/>
                <a:ea typeface="+mn-ea"/>
                <a:cs typeface="+mn-cs"/>
              </a:rPr>
              <a:t>® kan opgeslagen worden bij temperaturen tot maximaal 25 °C gedurende één periode van maximaal vier weken; daarna dient het niet meer gekoeld te worden. </a:t>
            </a:r>
            <a:r>
              <a:rPr lang="nl-BE" sz="1200" kern="1200" dirty="0" err="1" smtClean="0">
                <a:solidFill>
                  <a:schemeClr val="tx1"/>
                </a:solidFill>
                <a:effectLst/>
                <a:latin typeface="+mn-lt"/>
                <a:ea typeface="+mn-ea"/>
                <a:cs typeface="+mn-cs"/>
              </a:rPr>
              <a:t>Enbrel</a:t>
            </a:r>
            <a:r>
              <a:rPr lang="nl-BE" sz="1200" kern="1200" dirty="0" smtClean="0">
                <a:solidFill>
                  <a:schemeClr val="tx1"/>
                </a:solidFill>
                <a:effectLst/>
                <a:latin typeface="+mn-lt"/>
                <a:ea typeface="+mn-ea"/>
                <a:cs typeface="+mn-cs"/>
              </a:rPr>
              <a:t>® dient afgevoerd te worden indien het niet binnen vier weken na verwijdering uit de koelkast gebruikt wordt. </a:t>
            </a:r>
          </a:p>
          <a:p>
            <a:pPr marL="0" marR="0" lvl="0" indent="0" algn="l" defTabSz="966978" rtl="0" eaLnBrk="1" fontAlgn="auto" latinLnBrk="0" hangingPunct="1">
              <a:lnSpc>
                <a:spcPct val="100000"/>
              </a:lnSpc>
              <a:spcBef>
                <a:spcPts val="0"/>
              </a:spcBef>
              <a:spcAft>
                <a:spcPts val="0"/>
              </a:spcAft>
              <a:buClrTx/>
              <a:buSzTx/>
              <a:buFontTx/>
              <a:buNone/>
              <a:tabLst/>
              <a:defRPr/>
            </a:pPr>
            <a:endParaRPr lang="nl-BE" sz="1200" kern="1200" dirty="0" smtClean="0">
              <a:solidFill>
                <a:schemeClr val="tx1"/>
              </a:solidFill>
              <a:effectLst/>
              <a:latin typeface="+mn-lt"/>
              <a:ea typeface="+mn-ea"/>
              <a:cs typeface="+mn-cs"/>
            </a:endParaRPr>
          </a:p>
          <a:p>
            <a:pPr marL="0" marR="0" lvl="0" indent="0" algn="l" defTabSz="966978" rtl="0" eaLnBrk="1" fontAlgn="auto" latinLnBrk="0" hangingPunct="1">
              <a:lnSpc>
                <a:spcPct val="100000"/>
              </a:lnSpc>
              <a:spcBef>
                <a:spcPts val="0"/>
              </a:spcBef>
              <a:spcAft>
                <a:spcPts val="0"/>
              </a:spcAft>
              <a:buClrTx/>
              <a:buSzTx/>
              <a:buFontTx/>
              <a:buNone/>
              <a:tabLst/>
              <a:defRPr/>
            </a:pPr>
            <a:r>
              <a:rPr lang="nl-BE" sz="1200" kern="1200" dirty="0" err="1" smtClean="0">
                <a:solidFill>
                  <a:schemeClr val="tx1"/>
                </a:solidFill>
                <a:effectLst/>
                <a:latin typeface="+mn-lt"/>
                <a:ea typeface="+mn-ea"/>
                <a:cs typeface="+mn-cs"/>
              </a:rPr>
              <a:t>Humira</a:t>
            </a:r>
            <a:r>
              <a:rPr lang="nl-BE" sz="1200" kern="1200" dirty="0" smtClean="0">
                <a:solidFill>
                  <a:schemeClr val="tx1"/>
                </a:solidFill>
                <a:effectLst/>
                <a:latin typeface="+mn-lt"/>
                <a:ea typeface="+mn-ea"/>
                <a:cs typeface="+mn-cs"/>
              </a:rPr>
              <a:t>® kan opgeslagen worden bij temperaturen tot maximaal 25 °C gedurende één periode van maximaal twee weken; daarna dient het niet meer gekoeld te worden. </a:t>
            </a:r>
            <a:r>
              <a:rPr lang="nl-BE" sz="1200" kern="1200" dirty="0" err="1" smtClean="0">
                <a:solidFill>
                  <a:schemeClr val="tx1"/>
                </a:solidFill>
                <a:effectLst/>
                <a:latin typeface="+mn-lt"/>
                <a:ea typeface="+mn-ea"/>
                <a:cs typeface="+mn-cs"/>
              </a:rPr>
              <a:t>Humira</a:t>
            </a:r>
            <a:r>
              <a:rPr lang="nl-BE" sz="1200" kern="1200" dirty="0" smtClean="0">
                <a:solidFill>
                  <a:schemeClr val="tx1"/>
                </a:solidFill>
                <a:effectLst/>
                <a:latin typeface="+mn-lt"/>
                <a:ea typeface="+mn-ea"/>
                <a:cs typeface="+mn-cs"/>
              </a:rPr>
              <a:t>® dient afgevoerd te worden indien het niet binnen vier weken na verwijdering uit de koelkast gebruikt wordt.</a:t>
            </a:r>
          </a:p>
          <a:p>
            <a:endParaRPr lang="nl-BE" sz="1200" kern="1200" dirty="0" smtClean="0">
              <a:solidFill>
                <a:schemeClr val="tx1"/>
              </a:solidFill>
              <a:effectLst/>
              <a:latin typeface="+mn-lt"/>
              <a:ea typeface="+mn-ea"/>
              <a:cs typeface="+mn-cs"/>
            </a:endParaRPr>
          </a:p>
          <a:p>
            <a:endParaRPr lang="nl-BE"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10</a:t>
            </a:fld>
            <a:endParaRPr lang="en-US"/>
          </a:p>
        </p:txBody>
      </p:sp>
    </p:spTree>
    <p:extLst>
      <p:ext uri="{BB962C8B-B14F-4D97-AF65-F5344CB8AC3E}">
        <p14:creationId xmlns:p14="http://schemas.microsoft.com/office/powerpoint/2010/main" val="441694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dirty="0" smtClean="0">
                <a:solidFill>
                  <a:schemeClr val="tx1"/>
                </a:solidFill>
                <a:effectLst/>
                <a:latin typeface="+mn-lt"/>
                <a:ea typeface="+mn-ea"/>
                <a:cs typeface="+mn-cs"/>
              </a:rPr>
              <a:t>En wat tijdens reizen?</a:t>
            </a:r>
          </a:p>
          <a:p>
            <a:endParaRPr lang="nl-BE"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Hier misschien even polsen naar de ervaringen van de deelnemers,</a:t>
            </a:r>
            <a:r>
              <a:rPr lang="nl-BE" sz="1200" kern="1200" baseline="0" dirty="0" smtClean="0">
                <a:solidFill>
                  <a:schemeClr val="tx1"/>
                </a:solidFill>
                <a:effectLst/>
                <a:latin typeface="+mn-lt"/>
                <a:ea typeface="+mn-ea"/>
                <a:cs typeface="+mn-cs"/>
              </a:rPr>
              <a:t> wat ze hier al van kennen</a:t>
            </a:r>
            <a:endParaRPr lang="nl-BE" sz="1200" kern="1200" dirty="0" smtClean="0">
              <a:solidFill>
                <a:schemeClr val="tx1"/>
              </a:solidFill>
              <a:effectLst/>
              <a:latin typeface="+mn-lt"/>
              <a:ea typeface="+mn-ea"/>
              <a:cs typeface="+mn-cs"/>
            </a:endParaRPr>
          </a:p>
          <a:p>
            <a:endParaRPr lang="nl-BE" sz="1200" kern="1200" dirty="0" smtClean="0">
              <a:solidFill>
                <a:schemeClr val="tx1"/>
              </a:solidFill>
              <a:effectLst/>
              <a:latin typeface="+mn-lt"/>
              <a:ea typeface="+mn-ea"/>
              <a:cs typeface="+mn-cs"/>
            </a:endParaRPr>
          </a:p>
          <a:p>
            <a:pPr marL="0" marR="0" lvl="0" indent="0" algn="l" defTabSz="966978" rtl="0" eaLnBrk="1" fontAlgn="auto" latinLnBrk="0" hangingPunct="1">
              <a:lnSpc>
                <a:spcPct val="100000"/>
              </a:lnSpc>
              <a:spcBef>
                <a:spcPts val="0"/>
              </a:spcBef>
              <a:spcAft>
                <a:spcPts val="0"/>
              </a:spcAft>
              <a:buClrTx/>
              <a:buSzTx/>
              <a:buFontTx/>
              <a:buNone/>
              <a:tabLst/>
              <a:defRPr/>
            </a:pPr>
            <a:r>
              <a:rPr lang="nl-BE" sz="1200" kern="1200" dirty="0" smtClean="0">
                <a:solidFill>
                  <a:schemeClr val="tx1"/>
                </a:solidFill>
                <a:effectLst/>
                <a:latin typeface="+mn-lt"/>
                <a:ea typeface="+mn-ea"/>
                <a:cs typeface="+mn-cs"/>
              </a:rPr>
              <a:t>Ook tijdens het reizen moeten er speciale voorzorgsmaatregelen genomen worden. De medicatie dient steeds bewaard te worden volgens de richtlijnen van de bijsluiter (2-8°C). De medicatie mag dus niet bewaard worden in de bagageruimte van het vliegtuig omdat de medicatie kan bevriezen. Er kan een speciaal formulier worden bekomen om de medicatie in de handbagage bij te houden.</a:t>
            </a:r>
          </a:p>
          <a:p>
            <a:endParaRPr lang="nl-BE" sz="1200" kern="1200" dirty="0" smtClean="0">
              <a:solidFill>
                <a:schemeClr val="tx1"/>
              </a:solidFill>
              <a:effectLst/>
              <a:latin typeface="+mn-lt"/>
              <a:ea typeface="+mn-ea"/>
              <a:cs typeface="+mn-cs"/>
            </a:endParaRPr>
          </a:p>
          <a:p>
            <a:endParaRPr lang="nl-BE"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11</a:t>
            </a:fld>
            <a:endParaRPr lang="en-US"/>
          </a:p>
        </p:txBody>
      </p:sp>
    </p:spTree>
    <p:extLst>
      <p:ext uri="{BB962C8B-B14F-4D97-AF65-F5344CB8AC3E}">
        <p14:creationId xmlns:p14="http://schemas.microsoft.com/office/powerpoint/2010/main" val="42623706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bg>
      <p:bgRef idx="1001">
        <a:schemeClr val="bg1"/>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ectangle 10"/>
          <p:cNvSpPr/>
          <p:nvPr userDrawn="1"/>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000"/>
          </a:p>
        </p:txBody>
      </p:sp>
      <p:sp>
        <p:nvSpPr>
          <p:cNvPr id="8" name="Title 7"/>
          <p:cNvSpPr>
            <a:spLocks noGrp="1"/>
          </p:cNvSpPr>
          <p:nvPr>
            <p:ph type="ctrTitle" hasCustomPrompt="1"/>
          </p:nvPr>
        </p:nvSpPr>
        <p:spPr>
          <a:xfrm>
            <a:off x="2362200" y="2204864"/>
            <a:ext cx="6477000" cy="1828800"/>
          </a:xfrm>
        </p:spPr>
        <p:style>
          <a:lnRef idx="2">
            <a:schemeClr val="accent1"/>
          </a:lnRef>
          <a:fillRef idx="1">
            <a:schemeClr val="lt1"/>
          </a:fillRef>
          <a:effectRef idx="0">
            <a:schemeClr val="accent1"/>
          </a:effectRef>
          <a:fontRef idx="none"/>
        </p:style>
        <p:txBody>
          <a:bodyPr anchor="b"/>
          <a:lstStyle>
            <a:lvl1pPr>
              <a:defRPr cap="all" baseline="0">
                <a:solidFill>
                  <a:schemeClr val="accent6"/>
                </a:solidFill>
              </a:defRPr>
            </a:lvl1pPr>
          </a:lstStyle>
          <a:p>
            <a:r>
              <a:rPr lang="nl-NL" dirty="0" smtClean="0"/>
              <a:t>Onderwerp</a:t>
            </a:r>
            <a:endParaRPr lang="en-US" dirty="0"/>
          </a:p>
        </p:txBody>
      </p:sp>
      <p:pic>
        <p:nvPicPr>
          <p:cNvPr id="18" name="Afbeelding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1439" y="198664"/>
            <a:ext cx="1064732" cy="1214112"/>
          </a:xfrm>
          <a:prstGeom prst="rect">
            <a:avLst/>
          </a:prstGeom>
        </p:spPr>
      </p:pic>
      <p:sp>
        <p:nvSpPr>
          <p:cNvPr id="19" name="Footer Placeholder 16"/>
          <p:cNvSpPr txBox="1">
            <a:spLocks/>
          </p:cNvSpPr>
          <p:nvPr userDrawn="1"/>
        </p:nvSpPr>
        <p:spPr>
          <a:xfrm>
            <a:off x="2359152" y="6044184"/>
            <a:ext cx="6784848" cy="713232"/>
          </a:xfrm>
          <a:prstGeom prst="rect">
            <a:avLst/>
          </a:prstGeom>
        </p:spPr>
        <p:txBody>
          <a:bodyPr vert="horz" anchor="ctr"/>
          <a:lstStyle>
            <a:defPPr>
              <a:defRPr lang="en-US"/>
            </a:defPPr>
            <a:lvl1pPr marL="0" algn="r" defTabSz="914400" rtl="0" latinLnBrk="0">
              <a:defRPr sz="1100" kern="1200">
                <a:solidFill>
                  <a:schemeClr val="accent6"/>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pPr algn="l"/>
            <a:endParaRPr lang="en-US" sz="1050" dirty="0">
              <a:solidFill>
                <a:schemeClr val="bg1"/>
              </a:solidFill>
            </a:endParaRPr>
          </a:p>
        </p:txBody>
      </p:sp>
      <p:sp>
        <p:nvSpPr>
          <p:cNvPr id="21" name="Tijdelijke aanduiding voor tekst 20"/>
          <p:cNvSpPr>
            <a:spLocks noGrp="1"/>
          </p:cNvSpPr>
          <p:nvPr>
            <p:ph type="body" sz="quarter" idx="12" hasCustomPrompt="1"/>
          </p:nvPr>
        </p:nvSpPr>
        <p:spPr>
          <a:xfrm>
            <a:off x="2359025" y="4149080"/>
            <a:ext cx="6480175" cy="432048"/>
          </a:xfrm>
          <a:ln>
            <a:prstDash val="sysDot"/>
          </a:ln>
        </p:spPr>
        <p:style>
          <a:lnRef idx="2">
            <a:schemeClr val="accent1"/>
          </a:lnRef>
          <a:fillRef idx="1">
            <a:schemeClr val="lt1"/>
          </a:fillRef>
          <a:effectRef idx="0">
            <a:schemeClr val="accent1"/>
          </a:effectRef>
          <a:fontRef idx="none"/>
        </p:style>
        <p:txBody>
          <a:bodyPr>
            <a:noAutofit/>
          </a:bodyPr>
          <a:lstStyle>
            <a:lvl1pPr marL="0" indent="0">
              <a:buNone/>
              <a:defRPr sz="2000" cap="all" baseline="0">
                <a:solidFill>
                  <a:schemeClr val="accent1"/>
                </a:solidFill>
              </a:defRPr>
            </a:lvl1pPr>
          </a:lstStyle>
          <a:p>
            <a:pPr lvl="0"/>
            <a:r>
              <a:rPr lang="nl-BE" dirty="0" smtClean="0"/>
              <a:t>Regio:</a:t>
            </a:r>
            <a:endParaRPr lang="nl-BE" dirty="0"/>
          </a:p>
        </p:txBody>
      </p:sp>
      <p:sp>
        <p:nvSpPr>
          <p:cNvPr id="24" name="Footer Placeholder 16"/>
          <p:cNvSpPr txBox="1">
            <a:spLocks/>
          </p:cNvSpPr>
          <p:nvPr userDrawn="1"/>
        </p:nvSpPr>
        <p:spPr>
          <a:xfrm>
            <a:off x="1301558" y="198664"/>
            <a:ext cx="7537641" cy="365125"/>
          </a:xfrm>
          <a:prstGeom prst="rect">
            <a:avLst/>
          </a:prstGeom>
        </p:spPr>
        <p:txBody>
          <a:bodyPr vert="horz" anchor="ctr"/>
          <a:lstStyle>
            <a:defPPr>
              <a:defRPr lang="en-US"/>
            </a:defPPr>
            <a:lvl1pPr marL="0" algn="r" defTabSz="914400" rtl="0" latinLnBrk="0">
              <a:defRPr sz="1100" b="0" kern="1200">
                <a:solidFill>
                  <a:schemeClr val="accent6"/>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nl-BE" dirty="0" smtClean="0"/>
              <a:t>KWALITEITSBEVORDEREND PROGRAMMA VOOR EEN MEDISCH FARMACEUTISCH OVERLEG</a:t>
            </a:r>
            <a:endParaRPr lang="en-US" dirty="0" smtClean="0"/>
          </a:p>
        </p:txBody>
      </p:sp>
      <p:sp>
        <p:nvSpPr>
          <p:cNvPr id="30" name="Tijdelijke aanduiding voor tekst 20"/>
          <p:cNvSpPr>
            <a:spLocks noGrp="1"/>
          </p:cNvSpPr>
          <p:nvPr>
            <p:ph type="body" sz="quarter" idx="13" hasCustomPrompt="1"/>
          </p:nvPr>
        </p:nvSpPr>
        <p:spPr>
          <a:xfrm>
            <a:off x="2359024" y="4696544"/>
            <a:ext cx="6480175" cy="432048"/>
          </a:xfrm>
          <a:ln>
            <a:prstDash val="sysDot"/>
          </a:ln>
        </p:spPr>
        <p:style>
          <a:lnRef idx="2">
            <a:schemeClr val="accent1"/>
          </a:lnRef>
          <a:fillRef idx="1">
            <a:schemeClr val="lt1"/>
          </a:fillRef>
          <a:effectRef idx="0">
            <a:schemeClr val="accent1"/>
          </a:effectRef>
          <a:fontRef idx="none"/>
        </p:style>
        <p:txBody>
          <a:bodyPr>
            <a:noAutofit/>
          </a:bodyPr>
          <a:lstStyle>
            <a:lvl1pPr marL="0" indent="0">
              <a:buNone/>
              <a:defRPr sz="2000" cap="all" baseline="0">
                <a:solidFill>
                  <a:schemeClr val="accent1"/>
                </a:solidFill>
              </a:defRPr>
            </a:lvl1pPr>
          </a:lstStyle>
          <a:p>
            <a:pPr lvl="0"/>
            <a:r>
              <a:rPr lang="nl-BE" dirty="0" smtClean="0"/>
              <a:t>Moderator:</a:t>
            </a:r>
            <a:endParaRPr lang="nl-BE" dirty="0"/>
          </a:p>
        </p:txBody>
      </p:sp>
      <p:sp>
        <p:nvSpPr>
          <p:cNvPr id="31" name="Tijdelijke aanduiding voor tekst 20"/>
          <p:cNvSpPr>
            <a:spLocks noGrp="1"/>
          </p:cNvSpPr>
          <p:nvPr>
            <p:ph type="body" sz="quarter" idx="14" hasCustomPrompt="1"/>
          </p:nvPr>
        </p:nvSpPr>
        <p:spPr>
          <a:xfrm>
            <a:off x="2359023" y="5242691"/>
            <a:ext cx="6480175" cy="432048"/>
          </a:xfrm>
          <a:ln>
            <a:prstDash val="sysDot"/>
          </a:ln>
        </p:spPr>
        <p:style>
          <a:lnRef idx="2">
            <a:schemeClr val="accent1"/>
          </a:lnRef>
          <a:fillRef idx="1">
            <a:schemeClr val="lt1"/>
          </a:fillRef>
          <a:effectRef idx="0">
            <a:schemeClr val="accent1"/>
          </a:effectRef>
          <a:fontRef idx="none"/>
        </p:style>
        <p:txBody>
          <a:bodyPr>
            <a:noAutofit/>
          </a:bodyPr>
          <a:lstStyle>
            <a:lvl1pPr marL="0" indent="0">
              <a:buNone/>
              <a:defRPr sz="2000" cap="all" baseline="0">
                <a:solidFill>
                  <a:schemeClr val="accent1"/>
                </a:solidFill>
              </a:defRPr>
            </a:lvl1pPr>
          </a:lstStyle>
          <a:p>
            <a:pPr lvl="0"/>
            <a:r>
              <a:rPr lang="nl-BE" dirty="0" smtClean="0"/>
              <a:t>Datum:</a:t>
            </a:r>
            <a:endParaRPr lang="nl-BE" dirty="0"/>
          </a:p>
        </p:txBody>
      </p:sp>
      <p:sp>
        <p:nvSpPr>
          <p:cNvPr id="34" name="Tijdelijke aanduiding voor tekst 33"/>
          <p:cNvSpPr>
            <a:spLocks noGrp="1"/>
          </p:cNvSpPr>
          <p:nvPr>
            <p:ph type="body" sz="quarter" idx="15" hasCustomPrompt="1"/>
          </p:nvPr>
        </p:nvSpPr>
        <p:spPr>
          <a:xfrm>
            <a:off x="2359022" y="6053328"/>
            <a:ext cx="6480175" cy="704088"/>
          </a:xfrm>
        </p:spPr>
        <p:txBody>
          <a:bodyPr anchor="ctr">
            <a:normAutofit/>
          </a:bodyPr>
          <a:lstStyle>
            <a:lvl1pPr marL="0" indent="0">
              <a:buNone/>
              <a:defRPr sz="1000" cap="all" baseline="0">
                <a:solidFill>
                  <a:schemeClr val="bg1"/>
                </a:solidFill>
              </a:defRPr>
            </a:lvl1pPr>
          </a:lstStyle>
          <a:p>
            <a:pPr lvl="0"/>
            <a:r>
              <a:rPr lang="nl-BE" dirty="0" smtClean="0"/>
              <a:t>Koninklijke apothekers vereniging van </a:t>
            </a:r>
            <a:r>
              <a:rPr lang="nl-BE" dirty="0" err="1" smtClean="0"/>
              <a:t>antwerpen</a:t>
            </a:r>
            <a:r>
              <a:rPr lang="nl-BE" dirty="0" smtClean="0"/>
              <a:t> (KAVA) in  samenwerking met </a:t>
            </a:r>
            <a:r>
              <a:rPr lang="nl-BE" dirty="0" err="1" smtClean="0"/>
              <a:t>Domus</a:t>
            </a:r>
            <a:r>
              <a:rPr lang="nl-BE" dirty="0" smtClean="0"/>
              <a:t> </a:t>
            </a:r>
            <a:r>
              <a:rPr lang="nl-BE" dirty="0" err="1" smtClean="0"/>
              <a:t>medica</a:t>
            </a:r>
            <a:endParaRPr lang="nl-BE"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lang="nl-NL" smtClean="0"/>
              <a:t>Klik om de stijl te bewerken</a:t>
            </a:r>
            <a:endParaRPr lang="en-US" dirty="0"/>
          </a:p>
        </p:txBody>
      </p:sp>
      <p:sp>
        <p:nvSpPr>
          <p:cNvPr id="11" name="Content Placeholder 10"/>
          <p:cNvSpPr>
            <a:spLocks noGrp="1"/>
          </p:cNvSpPr>
          <p:nvPr>
            <p:ph sz="quarter" idx="2"/>
          </p:nvPr>
        </p:nvSpPr>
        <p:spPr>
          <a:xfrm>
            <a:off x="609600" y="2438400"/>
            <a:ext cx="3886200" cy="35814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3" name="Content Placeholder 12"/>
          <p:cNvSpPr>
            <a:spLocks noGrp="1"/>
          </p:cNvSpPr>
          <p:nvPr>
            <p:ph sz="quarter" idx="4"/>
          </p:nvPr>
        </p:nvSpPr>
        <p:spPr>
          <a:xfrm>
            <a:off x="4800600" y="2438400"/>
            <a:ext cx="3886200" cy="35814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2" name="Slide Number Placeholder 11"/>
          <p:cNvSpPr>
            <a:spLocks noGrp="1"/>
          </p:cNvSpPr>
          <p:nvPr>
            <p:ph type="sldNum" sz="quarter" idx="16"/>
          </p:nvPr>
        </p:nvSpPr>
        <p:spPr/>
        <p:txBody>
          <a:bodyPr rtlCol="0"/>
          <a:lstStyle/>
          <a:p>
            <a:pPr algn="ctr"/>
            <a:fld id="{1AD93096-5B34-4342-9326-69289CEAE4C2}" type="slidenum">
              <a:rPr lang="en-US" smtClean="0"/>
              <a:pPr algn="ctr"/>
              <a:t>‹nr.›</a:t>
            </a:fld>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nl-NL" smtClean="0"/>
              <a:t>Klik om de modelstijlen te bewerken</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nl-NL" smtClean="0"/>
              <a:t>Klik om de modelstijlen te bewerken</a:t>
            </a:r>
          </a:p>
        </p:txBody>
      </p:sp>
      <p:sp>
        <p:nvSpPr>
          <p:cNvPr id="22" name="Rectangle 9"/>
          <p:cNvSpPr/>
          <p:nvPr userDrawn="1"/>
        </p:nvSpPr>
        <p:spPr>
          <a:xfrm>
            <a:off x="-9144" y="6044184"/>
            <a:ext cx="836728" cy="722376"/>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Rectangle 10"/>
          <p:cNvSpPr/>
          <p:nvPr userDrawn="1"/>
        </p:nvSpPr>
        <p:spPr>
          <a:xfrm>
            <a:off x="899592" y="6044184"/>
            <a:ext cx="824440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4" name="Tijdelijke aanduiding voor tekst 12"/>
          <p:cNvSpPr>
            <a:spLocks noGrp="1"/>
          </p:cNvSpPr>
          <p:nvPr>
            <p:ph type="body" sz="quarter" idx="13" hasCustomPrompt="1"/>
          </p:nvPr>
        </p:nvSpPr>
        <p:spPr>
          <a:xfrm>
            <a:off x="899592" y="6053138"/>
            <a:ext cx="7787207" cy="704850"/>
          </a:xfrm>
        </p:spPr>
        <p:txBody>
          <a:bodyPr>
            <a:normAutofit/>
          </a:bodyPr>
          <a:lstStyle>
            <a:lvl1pPr marL="0" indent="0">
              <a:buNone/>
              <a:defRPr sz="900">
                <a:solidFill>
                  <a:schemeClr val="bg1"/>
                </a:solidFill>
              </a:defRPr>
            </a:lvl1pPr>
          </a:lstStyle>
          <a:p>
            <a:pPr lvl="0"/>
            <a:r>
              <a:rPr lang="nl-BE" dirty="0" smtClean="0"/>
              <a:t>Bronnen</a:t>
            </a:r>
            <a:endParaRPr lang="nl-BE" dirty="0"/>
          </a:p>
        </p:txBody>
      </p:sp>
      <p:pic>
        <p:nvPicPr>
          <p:cNvPr id="25" name="Afbeelding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061" y="6101872"/>
            <a:ext cx="532318" cy="607001"/>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eeg">
    <p:spTree>
      <p:nvGrpSpPr>
        <p:cNvPr id="1" name=""/>
        <p:cNvGrpSpPr/>
        <p:nvPr/>
      </p:nvGrpSpPr>
      <p:grpSpPr>
        <a:xfrm>
          <a:off x="0" y="0"/>
          <a:ext cx="0" cy="0"/>
          <a:chOff x="0" y="0"/>
          <a:chExt cx="0" cy="0"/>
        </a:xfrm>
      </p:grpSpPr>
      <p:sp>
        <p:nvSpPr>
          <p:cNvPr id="10" name="Rectangle 9"/>
          <p:cNvSpPr/>
          <p:nvPr userDrawn="1"/>
        </p:nvSpPr>
        <p:spPr>
          <a:xfrm>
            <a:off x="-9144" y="6044184"/>
            <a:ext cx="836728" cy="722376"/>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ectangle 10"/>
          <p:cNvSpPr/>
          <p:nvPr userDrawn="1"/>
        </p:nvSpPr>
        <p:spPr>
          <a:xfrm>
            <a:off x="899592" y="6044184"/>
            <a:ext cx="824440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2" name="Tijdelijke aanduiding voor tekst 12"/>
          <p:cNvSpPr>
            <a:spLocks noGrp="1"/>
          </p:cNvSpPr>
          <p:nvPr>
            <p:ph type="body" sz="quarter" idx="13" hasCustomPrompt="1"/>
          </p:nvPr>
        </p:nvSpPr>
        <p:spPr>
          <a:xfrm>
            <a:off x="899592" y="6053138"/>
            <a:ext cx="7787207" cy="704850"/>
          </a:xfrm>
        </p:spPr>
        <p:txBody>
          <a:bodyPr>
            <a:normAutofit/>
          </a:bodyPr>
          <a:lstStyle>
            <a:lvl1pPr marL="0" indent="0">
              <a:buNone/>
              <a:defRPr sz="900">
                <a:solidFill>
                  <a:schemeClr val="bg1"/>
                </a:solidFill>
              </a:defRPr>
            </a:lvl1pPr>
          </a:lstStyle>
          <a:p>
            <a:pPr lvl="0"/>
            <a:r>
              <a:rPr lang="nl-BE" dirty="0" smtClean="0"/>
              <a:t>Bronnen</a:t>
            </a:r>
            <a:endParaRPr lang="nl-BE" dirty="0"/>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061" y="6101872"/>
            <a:ext cx="532318" cy="607001"/>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oelstelling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3050"/>
            <a:ext cx="8077200" cy="869950"/>
          </a:xfrm>
        </p:spPr>
        <p:txBody>
          <a:bodyPr anchor="ctr"/>
          <a:lstStyle>
            <a:lvl1pPr algn="l">
              <a:buNone/>
              <a:defRPr sz="4400" b="0"/>
            </a:lvl1pPr>
          </a:lstStyle>
          <a:p>
            <a:r>
              <a:rPr lang="nl-NL" dirty="0" smtClean="0"/>
              <a:t>Doelstellingen</a:t>
            </a:r>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‹nr.›</a:t>
            </a:fld>
            <a:endParaRPr lang="en-US" dirty="0">
              <a:solidFill>
                <a:srgbClr val="FFFFFF"/>
              </a:solidFill>
            </a:endParaRPr>
          </a:p>
        </p:txBody>
      </p:sp>
      <p:sp>
        <p:nvSpPr>
          <p:cNvPr id="8" name="Rectangle 9"/>
          <p:cNvSpPr/>
          <p:nvPr userDrawn="1"/>
        </p:nvSpPr>
        <p:spPr>
          <a:xfrm>
            <a:off x="-9144" y="6044184"/>
            <a:ext cx="836728" cy="722376"/>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10"/>
          <p:cNvSpPr/>
          <p:nvPr userDrawn="1"/>
        </p:nvSpPr>
        <p:spPr>
          <a:xfrm>
            <a:off x="899592" y="6044184"/>
            <a:ext cx="824440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3" name="Tijdelijke aanduiding voor tekst 12"/>
          <p:cNvSpPr>
            <a:spLocks noGrp="1"/>
          </p:cNvSpPr>
          <p:nvPr>
            <p:ph type="body" sz="quarter" idx="13" hasCustomPrompt="1"/>
          </p:nvPr>
        </p:nvSpPr>
        <p:spPr>
          <a:xfrm>
            <a:off x="899592" y="6053138"/>
            <a:ext cx="7787207" cy="704850"/>
          </a:xfrm>
        </p:spPr>
        <p:txBody>
          <a:bodyPr>
            <a:normAutofit/>
          </a:bodyPr>
          <a:lstStyle>
            <a:lvl1pPr marL="0" indent="0">
              <a:buNone/>
              <a:defRPr sz="900">
                <a:solidFill>
                  <a:schemeClr val="bg1"/>
                </a:solidFill>
              </a:defRPr>
            </a:lvl1pPr>
          </a:lstStyle>
          <a:p>
            <a:pPr lvl="0"/>
            <a:r>
              <a:rPr lang="nl-BE" dirty="0" smtClean="0"/>
              <a:t>Bronnen</a:t>
            </a:r>
            <a:endParaRPr lang="nl-BE" dirty="0"/>
          </a:p>
        </p:txBody>
      </p:sp>
      <p:sp>
        <p:nvSpPr>
          <p:cNvPr id="14" name="Rechthoek 13"/>
          <p:cNvSpPr/>
          <p:nvPr userDrawn="1"/>
        </p:nvSpPr>
        <p:spPr>
          <a:xfrm>
            <a:off x="609601" y="1758681"/>
            <a:ext cx="1630680" cy="4052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5" name="Afbeelding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192" y="2847494"/>
            <a:ext cx="1354536" cy="1544575"/>
          </a:xfrm>
          <a:prstGeom prst="rect">
            <a:avLst/>
          </a:prstGeom>
        </p:spPr>
      </p:pic>
      <p:sp>
        <p:nvSpPr>
          <p:cNvPr id="20" name="Tijdelijke aanduiding voor tekst 19"/>
          <p:cNvSpPr>
            <a:spLocks noGrp="1"/>
          </p:cNvSpPr>
          <p:nvPr>
            <p:ph type="body" sz="quarter" idx="16" hasCustomPrompt="1"/>
          </p:nvPr>
        </p:nvSpPr>
        <p:spPr>
          <a:xfrm>
            <a:off x="2329157" y="1758681"/>
            <a:ext cx="6357643" cy="414561"/>
          </a:xfrm>
        </p:spPr>
        <p:style>
          <a:lnRef idx="2">
            <a:schemeClr val="accent1"/>
          </a:lnRef>
          <a:fillRef idx="1">
            <a:schemeClr val="lt1"/>
          </a:fillRef>
          <a:effectRef idx="0">
            <a:schemeClr val="accent1"/>
          </a:effectRef>
          <a:fontRef idx="none"/>
        </p:style>
        <p:txBody>
          <a:bodyPr>
            <a:noAutofit/>
          </a:bodyPr>
          <a:lstStyle>
            <a:lvl1pPr marL="0" indent="0">
              <a:buNone/>
              <a:defRPr sz="2000" baseline="0"/>
            </a:lvl1pPr>
          </a:lstStyle>
          <a:p>
            <a:pPr lvl="0"/>
            <a:r>
              <a:rPr lang="nl-BE" dirty="0" smtClean="0"/>
              <a:t>Doelstelling 1</a:t>
            </a:r>
            <a:endParaRPr lang="nl-BE" dirty="0"/>
          </a:p>
        </p:txBody>
      </p:sp>
      <p:sp>
        <p:nvSpPr>
          <p:cNvPr id="21" name="Tijdelijke aanduiding voor tekst 19"/>
          <p:cNvSpPr>
            <a:spLocks noGrp="1"/>
          </p:cNvSpPr>
          <p:nvPr>
            <p:ph type="body" sz="quarter" idx="17" hasCustomPrompt="1"/>
          </p:nvPr>
        </p:nvSpPr>
        <p:spPr>
          <a:xfrm>
            <a:off x="2329156" y="2276872"/>
            <a:ext cx="6357643" cy="414561"/>
          </a:xfrm>
        </p:spPr>
        <p:style>
          <a:lnRef idx="2">
            <a:schemeClr val="accent1"/>
          </a:lnRef>
          <a:fillRef idx="1">
            <a:schemeClr val="lt1"/>
          </a:fillRef>
          <a:effectRef idx="0">
            <a:schemeClr val="accent1"/>
          </a:effectRef>
          <a:fontRef idx="none"/>
        </p:style>
        <p:txBody>
          <a:bodyPr>
            <a:noAutofit/>
          </a:bodyPr>
          <a:lstStyle>
            <a:lvl1pPr marL="0" indent="0">
              <a:buNone/>
              <a:defRPr sz="2000" baseline="0"/>
            </a:lvl1pPr>
          </a:lstStyle>
          <a:p>
            <a:pPr lvl="0"/>
            <a:r>
              <a:rPr lang="nl-BE" dirty="0" smtClean="0"/>
              <a:t>Doelstelling 2</a:t>
            </a:r>
            <a:endParaRPr lang="nl-BE" dirty="0"/>
          </a:p>
        </p:txBody>
      </p:sp>
      <p:pic>
        <p:nvPicPr>
          <p:cNvPr id="23" name="Afbeelding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3061" y="6101872"/>
            <a:ext cx="532318" cy="60700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zic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648" y="228600"/>
            <a:ext cx="8153400" cy="990600"/>
          </a:xfrm>
        </p:spPr>
        <p:txBody>
          <a:bodyPr/>
          <a:lstStyle>
            <a:lvl1pPr>
              <a:defRPr/>
            </a:lvl1pPr>
          </a:lstStyle>
          <a:p>
            <a:r>
              <a:rPr lang="nl-NL" dirty="0" smtClean="0"/>
              <a:t>Overzicht</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‹nr.›</a:t>
            </a:fld>
            <a:endParaRPr lang="en-US" dirty="0">
              <a:solidFill>
                <a:srgbClr val="FFFFFF"/>
              </a:solidFill>
            </a:endParaRPr>
          </a:p>
        </p:txBody>
      </p:sp>
      <p:sp>
        <p:nvSpPr>
          <p:cNvPr id="4" name="Tijdelijke aanduiding voor tekst 3"/>
          <p:cNvSpPr>
            <a:spLocks noGrp="1"/>
          </p:cNvSpPr>
          <p:nvPr>
            <p:ph type="body" sz="quarter" idx="14"/>
          </p:nvPr>
        </p:nvSpPr>
        <p:spPr>
          <a:xfrm>
            <a:off x="2359025" y="1700213"/>
            <a:ext cx="6407150" cy="4105275"/>
          </a:xfrm>
        </p:spPr>
        <p:txBody>
          <a:bodyPr>
            <a:normAutofit/>
          </a:bodyPr>
          <a:lstStyle>
            <a:lvl1pPr marL="514350" indent="-514350">
              <a:buFont typeface="+mj-lt"/>
              <a:buAutoNum type="alphaUcPeriod"/>
              <a:defRPr sz="2000">
                <a:solidFill>
                  <a:schemeClr val="tx2"/>
                </a:solidFill>
              </a:defRPr>
            </a:lvl1pPr>
            <a:lvl2pPr marL="880110" indent="-514350">
              <a:buFont typeface="+mj-lt"/>
              <a:buAutoNum type="arabicPeriod"/>
              <a:defRPr sz="2000">
                <a:solidFill>
                  <a:schemeClr val="tx2"/>
                </a:solidFill>
              </a:defRPr>
            </a:lvl2pPr>
            <a:lvl3pPr marL="1143000" indent="-457200">
              <a:buFont typeface="+mj-lt"/>
              <a:buAutoNum type="romanLcPeriod"/>
              <a:defRPr sz="2000">
                <a:solidFill>
                  <a:schemeClr val="tx2"/>
                </a:solidFill>
              </a:defRPr>
            </a:lvl3pPr>
            <a:lvl4pPr marL="1600200" indent="-457200">
              <a:buFont typeface="+mj-lt"/>
              <a:buAutoNum type="alphaUcPeriod"/>
              <a:defRPr/>
            </a:lvl4pPr>
            <a:lvl5pPr marL="2057400" indent="-457200">
              <a:buFont typeface="+mj-lt"/>
              <a:buAutoNum type="alphaUcPeriod"/>
              <a:defRPr/>
            </a:lvl5pPr>
          </a:lstStyle>
          <a:p>
            <a:pPr lvl="0"/>
            <a:r>
              <a:rPr lang="nl-NL" dirty="0" smtClean="0"/>
              <a:t>Klik om de modelstijlen te bewerken</a:t>
            </a:r>
          </a:p>
          <a:p>
            <a:pPr lvl="1"/>
            <a:r>
              <a:rPr lang="nl-NL" dirty="0" smtClean="0"/>
              <a:t>Tweede niveau</a:t>
            </a:r>
          </a:p>
          <a:p>
            <a:pPr lvl="2"/>
            <a:r>
              <a:rPr lang="nl-NL" dirty="0" smtClean="0"/>
              <a:t>Derde niveau</a:t>
            </a:r>
          </a:p>
        </p:txBody>
      </p:sp>
      <p:sp>
        <p:nvSpPr>
          <p:cNvPr id="14" name="Rectangle 9"/>
          <p:cNvSpPr/>
          <p:nvPr userDrawn="1"/>
        </p:nvSpPr>
        <p:spPr>
          <a:xfrm>
            <a:off x="-9144" y="6044184"/>
            <a:ext cx="836728" cy="722376"/>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5" name="Rectangle 10"/>
          <p:cNvSpPr/>
          <p:nvPr userDrawn="1"/>
        </p:nvSpPr>
        <p:spPr>
          <a:xfrm>
            <a:off x="899592" y="6044184"/>
            <a:ext cx="824440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6" name="Tijdelijke aanduiding voor tekst 12"/>
          <p:cNvSpPr>
            <a:spLocks noGrp="1"/>
          </p:cNvSpPr>
          <p:nvPr>
            <p:ph type="body" sz="quarter" idx="13" hasCustomPrompt="1"/>
          </p:nvPr>
        </p:nvSpPr>
        <p:spPr>
          <a:xfrm>
            <a:off x="899592" y="6053138"/>
            <a:ext cx="7787207" cy="704850"/>
          </a:xfrm>
        </p:spPr>
        <p:txBody>
          <a:bodyPr>
            <a:normAutofit/>
          </a:bodyPr>
          <a:lstStyle>
            <a:lvl1pPr marL="0" indent="0">
              <a:buNone/>
              <a:defRPr sz="900">
                <a:solidFill>
                  <a:schemeClr val="bg1"/>
                </a:solidFill>
              </a:defRPr>
            </a:lvl1pPr>
          </a:lstStyle>
          <a:p>
            <a:pPr lvl="0"/>
            <a:r>
              <a:rPr lang="nl-BE" dirty="0" smtClean="0"/>
              <a:t>Bronnen</a:t>
            </a:r>
            <a:endParaRPr lang="nl-BE" dirty="0"/>
          </a:p>
        </p:txBody>
      </p:sp>
      <p:pic>
        <p:nvPicPr>
          <p:cNvPr id="17" name="Afbeelding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061" y="6101872"/>
            <a:ext cx="532318" cy="607001"/>
          </a:xfrm>
          <a:prstGeom prst="rect">
            <a:avLst/>
          </a:prstGeom>
        </p:spPr>
      </p:pic>
    </p:spTree>
    <p:extLst>
      <p:ext uri="{BB962C8B-B14F-4D97-AF65-F5344CB8AC3E}">
        <p14:creationId xmlns:p14="http://schemas.microsoft.com/office/powerpoint/2010/main" val="167424235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lei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648" y="228600"/>
            <a:ext cx="8153400" cy="990600"/>
          </a:xfrm>
        </p:spPr>
        <p:txBody>
          <a:bodyPr/>
          <a:lstStyle>
            <a:lvl1pPr>
              <a:defRPr/>
            </a:lvl1pPr>
          </a:lstStyle>
          <a:p>
            <a:r>
              <a:rPr lang="nl-NL" dirty="0" smtClean="0"/>
              <a:t>Inleiding</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‹nr.›</a:t>
            </a:fld>
            <a:endParaRPr lang="en-US" dirty="0">
              <a:solidFill>
                <a:srgbClr val="FFFFFF"/>
              </a:solidFill>
            </a:endParaRPr>
          </a:p>
        </p:txBody>
      </p:sp>
      <p:sp>
        <p:nvSpPr>
          <p:cNvPr id="19" name="Rectangle 9"/>
          <p:cNvSpPr/>
          <p:nvPr userDrawn="1"/>
        </p:nvSpPr>
        <p:spPr>
          <a:xfrm>
            <a:off x="-9144" y="6044184"/>
            <a:ext cx="836728" cy="722376"/>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0" name="Rectangle 10"/>
          <p:cNvSpPr/>
          <p:nvPr userDrawn="1"/>
        </p:nvSpPr>
        <p:spPr>
          <a:xfrm>
            <a:off x="899592" y="6044184"/>
            <a:ext cx="824440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1" name="Tijdelijke aanduiding voor tekst 12"/>
          <p:cNvSpPr>
            <a:spLocks noGrp="1"/>
          </p:cNvSpPr>
          <p:nvPr>
            <p:ph type="body" sz="quarter" idx="13" hasCustomPrompt="1"/>
          </p:nvPr>
        </p:nvSpPr>
        <p:spPr>
          <a:xfrm>
            <a:off x="899592" y="6053138"/>
            <a:ext cx="7787207" cy="704850"/>
          </a:xfrm>
        </p:spPr>
        <p:txBody>
          <a:bodyPr>
            <a:normAutofit/>
          </a:bodyPr>
          <a:lstStyle>
            <a:lvl1pPr marL="0" indent="0">
              <a:buNone/>
              <a:defRPr sz="900">
                <a:solidFill>
                  <a:schemeClr val="bg1"/>
                </a:solidFill>
              </a:defRPr>
            </a:lvl1pPr>
          </a:lstStyle>
          <a:p>
            <a:pPr lvl="0"/>
            <a:r>
              <a:rPr lang="nl-BE" dirty="0" smtClean="0"/>
              <a:t>Bronnen</a:t>
            </a:r>
            <a:endParaRPr lang="nl-BE" dirty="0"/>
          </a:p>
        </p:txBody>
      </p:sp>
      <p:pic>
        <p:nvPicPr>
          <p:cNvPr id="22" name="Afbeelding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061" y="6101872"/>
            <a:ext cx="532318" cy="607001"/>
          </a:xfrm>
          <a:prstGeom prst="rect">
            <a:avLst/>
          </a:prstGeom>
        </p:spPr>
      </p:pic>
    </p:spTree>
    <p:extLst>
      <p:ext uri="{BB962C8B-B14F-4D97-AF65-F5344CB8AC3E}">
        <p14:creationId xmlns:p14="http://schemas.microsoft.com/office/powerpoint/2010/main" val="1121746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‹nr.›</a:t>
            </a:fld>
            <a:endParaRPr lang="en-US" dirty="0">
              <a:solidFill>
                <a:srgbClr val="FFFFFF"/>
              </a:solidFill>
            </a:endParaRPr>
          </a:p>
        </p:txBody>
      </p:sp>
      <p:sp>
        <p:nvSpPr>
          <p:cNvPr id="11" name="Rectangle 9"/>
          <p:cNvSpPr/>
          <p:nvPr userDrawn="1"/>
        </p:nvSpPr>
        <p:spPr>
          <a:xfrm>
            <a:off x="-9144" y="6044184"/>
            <a:ext cx="836728" cy="722376"/>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2" name="Rectangle 10"/>
          <p:cNvSpPr/>
          <p:nvPr userDrawn="1"/>
        </p:nvSpPr>
        <p:spPr>
          <a:xfrm>
            <a:off x="899592" y="6044184"/>
            <a:ext cx="824440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3" name="Tijdelijke aanduiding voor tekst 12"/>
          <p:cNvSpPr>
            <a:spLocks noGrp="1"/>
          </p:cNvSpPr>
          <p:nvPr>
            <p:ph type="body" sz="quarter" idx="13" hasCustomPrompt="1"/>
          </p:nvPr>
        </p:nvSpPr>
        <p:spPr>
          <a:xfrm>
            <a:off x="899592" y="6053138"/>
            <a:ext cx="7787207" cy="704850"/>
          </a:xfrm>
        </p:spPr>
        <p:txBody>
          <a:bodyPr>
            <a:normAutofit/>
          </a:bodyPr>
          <a:lstStyle>
            <a:lvl1pPr marL="0" indent="0">
              <a:buNone/>
              <a:defRPr sz="900">
                <a:solidFill>
                  <a:schemeClr val="bg1"/>
                </a:solidFill>
              </a:defRPr>
            </a:lvl1pPr>
          </a:lstStyle>
          <a:p>
            <a:pPr lvl="0"/>
            <a:r>
              <a:rPr lang="nl-BE" dirty="0" smtClean="0"/>
              <a:t>Bronnen</a:t>
            </a:r>
            <a:endParaRPr lang="nl-BE" dirty="0"/>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061" y="6101872"/>
            <a:ext cx="532318" cy="607001"/>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clusi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648" y="228600"/>
            <a:ext cx="8153400" cy="990600"/>
          </a:xfrm>
        </p:spPr>
        <p:txBody>
          <a:bodyPr/>
          <a:lstStyle>
            <a:lvl1pPr>
              <a:defRPr/>
            </a:lvl1pPr>
          </a:lstStyle>
          <a:p>
            <a:r>
              <a:rPr lang="nl-NL" dirty="0" smtClean="0"/>
              <a:t>Conclusie</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‹nr.›</a:t>
            </a:fld>
            <a:endParaRPr lang="en-US" dirty="0">
              <a:solidFill>
                <a:srgbClr val="FFFFFF"/>
              </a:solidFill>
            </a:endParaRPr>
          </a:p>
        </p:txBody>
      </p:sp>
      <p:sp>
        <p:nvSpPr>
          <p:cNvPr id="14" name="Rechthoek 13"/>
          <p:cNvSpPr/>
          <p:nvPr userDrawn="1"/>
        </p:nvSpPr>
        <p:spPr>
          <a:xfrm>
            <a:off x="675377" y="1758681"/>
            <a:ext cx="1564903" cy="4052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5" name="Afbeelding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192" y="2847494"/>
            <a:ext cx="1354536" cy="1544575"/>
          </a:xfrm>
          <a:prstGeom prst="rect">
            <a:avLst/>
          </a:prstGeom>
        </p:spPr>
      </p:pic>
      <p:sp>
        <p:nvSpPr>
          <p:cNvPr id="16" name="Tijdelijke aanduiding voor tekst 19"/>
          <p:cNvSpPr>
            <a:spLocks noGrp="1"/>
          </p:cNvSpPr>
          <p:nvPr>
            <p:ph type="body" sz="quarter" idx="16" hasCustomPrompt="1"/>
          </p:nvPr>
        </p:nvSpPr>
        <p:spPr>
          <a:xfrm>
            <a:off x="2329157" y="1758681"/>
            <a:ext cx="6357643" cy="414561"/>
          </a:xfrm>
        </p:spPr>
        <p:style>
          <a:lnRef idx="2">
            <a:schemeClr val="accent1"/>
          </a:lnRef>
          <a:fillRef idx="1">
            <a:schemeClr val="lt1"/>
          </a:fillRef>
          <a:effectRef idx="0">
            <a:schemeClr val="accent1"/>
          </a:effectRef>
          <a:fontRef idx="none"/>
        </p:style>
        <p:txBody>
          <a:bodyPr>
            <a:noAutofit/>
          </a:bodyPr>
          <a:lstStyle>
            <a:lvl1pPr marL="0" indent="0">
              <a:buNone/>
              <a:defRPr sz="2000" baseline="0"/>
            </a:lvl1pPr>
          </a:lstStyle>
          <a:p>
            <a:pPr lvl="0"/>
            <a:r>
              <a:rPr lang="nl-BE" dirty="0" smtClean="0"/>
              <a:t>Punt 1</a:t>
            </a:r>
            <a:endParaRPr lang="nl-BE" dirty="0"/>
          </a:p>
        </p:txBody>
      </p:sp>
      <p:sp>
        <p:nvSpPr>
          <p:cNvPr id="17" name="Tijdelijke aanduiding voor tekst 19"/>
          <p:cNvSpPr>
            <a:spLocks noGrp="1"/>
          </p:cNvSpPr>
          <p:nvPr>
            <p:ph type="body" sz="quarter" idx="17" hasCustomPrompt="1"/>
          </p:nvPr>
        </p:nvSpPr>
        <p:spPr>
          <a:xfrm>
            <a:off x="2329156" y="2276872"/>
            <a:ext cx="6357643" cy="414561"/>
          </a:xfrm>
        </p:spPr>
        <p:style>
          <a:lnRef idx="2">
            <a:schemeClr val="accent1"/>
          </a:lnRef>
          <a:fillRef idx="1">
            <a:schemeClr val="lt1"/>
          </a:fillRef>
          <a:effectRef idx="0">
            <a:schemeClr val="accent1"/>
          </a:effectRef>
          <a:fontRef idx="none"/>
        </p:style>
        <p:txBody>
          <a:bodyPr>
            <a:noAutofit/>
          </a:bodyPr>
          <a:lstStyle>
            <a:lvl1pPr marL="0" indent="0">
              <a:buNone/>
              <a:defRPr sz="2000" baseline="0"/>
            </a:lvl1pPr>
          </a:lstStyle>
          <a:p>
            <a:pPr lvl="0"/>
            <a:r>
              <a:rPr lang="nl-BE" dirty="0" smtClean="0"/>
              <a:t>Punt 2</a:t>
            </a:r>
            <a:endParaRPr lang="nl-BE" dirty="0"/>
          </a:p>
        </p:txBody>
      </p:sp>
      <p:sp>
        <p:nvSpPr>
          <p:cNvPr id="18" name="Rectangle 9"/>
          <p:cNvSpPr/>
          <p:nvPr userDrawn="1"/>
        </p:nvSpPr>
        <p:spPr>
          <a:xfrm>
            <a:off x="-9144" y="6044184"/>
            <a:ext cx="836728" cy="722376"/>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9" name="Rectangle 10"/>
          <p:cNvSpPr/>
          <p:nvPr userDrawn="1"/>
        </p:nvSpPr>
        <p:spPr>
          <a:xfrm>
            <a:off x="899592" y="6044184"/>
            <a:ext cx="824440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0" name="Tijdelijke aanduiding voor tekst 12"/>
          <p:cNvSpPr>
            <a:spLocks noGrp="1"/>
          </p:cNvSpPr>
          <p:nvPr>
            <p:ph type="body" sz="quarter" idx="13" hasCustomPrompt="1"/>
          </p:nvPr>
        </p:nvSpPr>
        <p:spPr>
          <a:xfrm>
            <a:off x="899592" y="6053138"/>
            <a:ext cx="7787207" cy="704850"/>
          </a:xfrm>
        </p:spPr>
        <p:txBody>
          <a:bodyPr>
            <a:normAutofit/>
          </a:bodyPr>
          <a:lstStyle>
            <a:lvl1pPr marL="0" indent="0">
              <a:buNone/>
              <a:defRPr sz="900">
                <a:solidFill>
                  <a:schemeClr val="bg1"/>
                </a:solidFill>
              </a:defRPr>
            </a:lvl1pPr>
          </a:lstStyle>
          <a:p>
            <a:pPr lvl="0"/>
            <a:r>
              <a:rPr lang="nl-BE" dirty="0" smtClean="0"/>
              <a:t>Bronnen</a:t>
            </a:r>
            <a:endParaRPr lang="nl-BE" dirty="0"/>
          </a:p>
        </p:txBody>
      </p:sp>
      <p:pic>
        <p:nvPicPr>
          <p:cNvPr id="21" name="Afbeelding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3061" y="6101872"/>
            <a:ext cx="532318" cy="607001"/>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et dank aa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648" y="228600"/>
            <a:ext cx="8153400" cy="990600"/>
          </a:xfrm>
        </p:spPr>
        <p:txBody>
          <a:bodyPr/>
          <a:lstStyle>
            <a:lvl1pPr>
              <a:defRPr/>
            </a:lvl1pPr>
          </a:lstStyle>
          <a:p>
            <a:r>
              <a:rPr lang="nl-NL" dirty="0" smtClean="0"/>
              <a:t>Met dank aan</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‹nr.›</a:t>
            </a:fld>
            <a:endParaRPr lang="en-US" dirty="0">
              <a:solidFill>
                <a:srgbClr val="FFFFFF"/>
              </a:solidFill>
            </a:endParaRPr>
          </a:p>
        </p:txBody>
      </p:sp>
      <p:pic>
        <p:nvPicPr>
          <p:cNvPr id="18" name="Afbeelding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4248" y="4865871"/>
            <a:ext cx="1080120" cy="1080120"/>
          </a:xfrm>
          <a:prstGeom prst="rect">
            <a:avLst/>
          </a:prstGeom>
        </p:spPr>
      </p:pic>
      <p:pic>
        <p:nvPicPr>
          <p:cNvPr id="19" name="Afbeelding 18"/>
          <p:cNvPicPr>
            <a:picLocks noChangeAspect="1"/>
          </p:cNvPicPr>
          <p:nvPr userDrawn="1"/>
        </p:nvPicPr>
        <p:blipFill>
          <a:blip r:embed="rId3"/>
          <a:stretch>
            <a:fillRect/>
          </a:stretch>
        </p:blipFill>
        <p:spPr>
          <a:xfrm>
            <a:off x="3131840" y="4863437"/>
            <a:ext cx="2592288" cy="938228"/>
          </a:xfrm>
          <a:prstGeom prst="rect">
            <a:avLst/>
          </a:prstGeom>
        </p:spPr>
      </p:pic>
      <p:sp>
        <p:nvSpPr>
          <p:cNvPr id="24" name="Rectangle 9"/>
          <p:cNvSpPr/>
          <p:nvPr userDrawn="1"/>
        </p:nvSpPr>
        <p:spPr>
          <a:xfrm>
            <a:off x="-9144" y="6044184"/>
            <a:ext cx="836728" cy="722376"/>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5" name="Rectangle 10"/>
          <p:cNvSpPr/>
          <p:nvPr userDrawn="1"/>
        </p:nvSpPr>
        <p:spPr>
          <a:xfrm>
            <a:off x="899592" y="6044184"/>
            <a:ext cx="824440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pic>
        <p:nvPicPr>
          <p:cNvPr id="27" name="Afbeelding 2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3061" y="6101872"/>
            <a:ext cx="532318" cy="607001"/>
          </a:xfrm>
          <a:prstGeom prst="rect">
            <a:avLst/>
          </a:prstGeom>
        </p:spPr>
      </p:pic>
      <p:pic>
        <p:nvPicPr>
          <p:cNvPr id="29" name="Afbeelding 2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62553" y="4914175"/>
            <a:ext cx="1490135" cy="1012289"/>
          </a:xfrm>
          <a:prstGeom prst="rect">
            <a:avLst/>
          </a:prstGeom>
        </p:spPr>
      </p:pic>
      <p:sp>
        <p:nvSpPr>
          <p:cNvPr id="10" name="Tijdelijke aanduiding voor tekst 3"/>
          <p:cNvSpPr>
            <a:spLocks noGrp="1"/>
          </p:cNvSpPr>
          <p:nvPr>
            <p:ph type="body" sz="quarter" idx="14"/>
          </p:nvPr>
        </p:nvSpPr>
        <p:spPr>
          <a:xfrm>
            <a:off x="612648" y="1700213"/>
            <a:ext cx="8153527" cy="2592883"/>
          </a:xfrm>
        </p:spPr>
        <p:txBody>
          <a:bodyPr>
            <a:normAutofit/>
          </a:bodyPr>
          <a:lstStyle>
            <a:lvl1pPr marL="514350" indent="-514350">
              <a:buFont typeface="+mj-lt"/>
              <a:buAutoNum type="alphaUcPeriod"/>
              <a:defRPr sz="2000">
                <a:solidFill>
                  <a:schemeClr val="tx2"/>
                </a:solidFill>
              </a:defRPr>
            </a:lvl1pPr>
            <a:lvl2pPr marL="880110" indent="-514350">
              <a:buFont typeface="+mj-lt"/>
              <a:buAutoNum type="arabicPeriod"/>
              <a:defRPr sz="2000">
                <a:solidFill>
                  <a:schemeClr val="tx2"/>
                </a:solidFill>
              </a:defRPr>
            </a:lvl2pPr>
            <a:lvl3pPr marL="1143000" indent="-457200">
              <a:buFont typeface="+mj-lt"/>
              <a:buAutoNum type="romanLcPeriod"/>
              <a:defRPr sz="2000">
                <a:solidFill>
                  <a:schemeClr val="tx2"/>
                </a:solidFill>
              </a:defRPr>
            </a:lvl3pPr>
            <a:lvl4pPr marL="1600200" indent="-457200">
              <a:buFont typeface="+mj-lt"/>
              <a:buAutoNum type="alphaUcPeriod"/>
              <a:defRPr/>
            </a:lvl4pPr>
            <a:lvl5pPr marL="2057400" indent="-457200">
              <a:buFont typeface="+mj-lt"/>
              <a:buAutoNum type="alphaUcPeriod"/>
              <a:defRPr/>
            </a:lvl5pPr>
          </a:lstStyle>
          <a:p>
            <a:pPr lvl="0"/>
            <a:r>
              <a:rPr lang="nl-NL" dirty="0" smtClean="0"/>
              <a:t>Klik om de modelstijlen te bewerken</a:t>
            </a:r>
          </a:p>
          <a:p>
            <a:pPr lvl="1"/>
            <a:r>
              <a:rPr lang="nl-NL" dirty="0" smtClean="0"/>
              <a:t>Tweede niveau</a:t>
            </a:r>
          </a:p>
          <a:p>
            <a:pPr lvl="2"/>
            <a:r>
              <a:rPr lang="nl-NL" dirty="0" smtClean="0"/>
              <a:t>Derde niveau</a:t>
            </a:r>
          </a:p>
        </p:txBody>
      </p:sp>
    </p:spTree>
    <p:extLst>
      <p:ext uri="{BB962C8B-B14F-4D97-AF65-F5344CB8AC3E}">
        <p14:creationId xmlns:p14="http://schemas.microsoft.com/office/powerpoint/2010/main" val="12850718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ekop">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nl-NL" smtClean="0"/>
              <a:t>Klik om de modelstijlen te bewerken</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nl-NL" smtClean="0"/>
              <a:t>Klik om de stijl te bewerken</a:t>
            </a:r>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a:fld id="{1AD93096-5B34-4342-9326-69289CEAE4C2}" type="slidenum">
              <a:rPr lang="en-US" smtClean="0"/>
              <a:pPr algn="ctr"/>
              <a:t>‹nr.›</a:t>
            </a:fld>
            <a:endParaRPr lang="en-US" sz="2400" dirty="0">
              <a:solidFill>
                <a:srgbClr val="FFFFFF"/>
              </a:solidFill>
            </a:endParaRPr>
          </a:p>
        </p:txBody>
      </p:sp>
      <p:sp>
        <p:nvSpPr>
          <p:cNvPr id="18" name="Rectangle 9"/>
          <p:cNvSpPr/>
          <p:nvPr userDrawn="1"/>
        </p:nvSpPr>
        <p:spPr>
          <a:xfrm>
            <a:off x="-9144" y="6044184"/>
            <a:ext cx="836728" cy="722376"/>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9" name="Rectangle 10"/>
          <p:cNvSpPr/>
          <p:nvPr userDrawn="1"/>
        </p:nvSpPr>
        <p:spPr>
          <a:xfrm>
            <a:off x="899592" y="6044184"/>
            <a:ext cx="824440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0" name="Tijdelijke aanduiding voor tekst 12"/>
          <p:cNvSpPr>
            <a:spLocks noGrp="1"/>
          </p:cNvSpPr>
          <p:nvPr>
            <p:ph type="body" sz="quarter" idx="13" hasCustomPrompt="1"/>
          </p:nvPr>
        </p:nvSpPr>
        <p:spPr>
          <a:xfrm>
            <a:off x="899592" y="6053138"/>
            <a:ext cx="7787207" cy="704850"/>
          </a:xfrm>
        </p:spPr>
        <p:txBody>
          <a:bodyPr>
            <a:normAutofit/>
          </a:bodyPr>
          <a:lstStyle>
            <a:lvl1pPr marL="0" indent="0">
              <a:buNone/>
              <a:defRPr sz="900">
                <a:solidFill>
                  <a:schemeClr val="bg1"/>
                </a:solidFill>
              </a:defRPr>
            </a:lvl1pPr>
          </a:lstStyle>
          <a:p>
            <a:pPr lvl="0"/>
            <a:r>
              <a:rPr lang="nl-BE" dirty="0" smtClean="0"/>
              <a:t>Bronnen</a:t>
            </a:r>
            <a:endParaRPr lang="nl-BE" dirty="0"/>
          </a:p>
        </p:txBody>
      </p:sp>
      <p:pic>
        <p:nvPicPr>
          <p:cNvPr id="21" name="Afbeelding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061" y="6101872"/>
            <a:ext cx="532318" cy="607001"/>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1" name="Content Placeholder 10"/>
          <p:cNvSpPr>
            <a:spLocks noGrp="1"/>
          </p:cNvSpPr>
          <p:nvPr>
            <p:ph sz="quarter" idx="2"/>
          </p:nvPr>
        </p:nvSpPr>
        <p:spPr>
          <a:xfrm>
            <a:off x="4844901" y="1589567"/>
            <a:ext cx="3886200" cy="45720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0" name="Slide Number Placeholder 9"/>
          <p:cNvSpPr>
            <a:spLocks noGrp="1"/>
          </p:cNvSpPr>
          <p:nvPr>
            <p:ph type="sldNum" sz="quarter" idx="16"/>
          </p:nvPr>
        </p:nvSpPr>
        <p:spPr/>
        <p:txBody>
          <a:bodyPr rtlCol="0"/>
          <a:lstStyle/>
          <a:p>
            <a:pPr algn="ctr"/>
            <a:fld id="{1AD93096-5B34-4342-9326-69289CEAE4C2}" type="slidenum">
              <a:rPr lang="en-US" smtClean="0"/>
              <a:pPr algn="ctr"/>
              <a:t>‹nr.›</a:t>
            </a:fld>
            <a:endParaRPr lang="en-US"/>
          </a:p>
        </p:txBody>
      </p:sp>
      <p:sp>
        <p:nvSpPr>
          <p:cNvPr id="18" name="Rectangle 9"/>
          <p:cNvSpPr/>
          <p:nvPr userDrawn="1"/>
        </p:nvSpPr>
        <p:spPr>
          <a:xfrm>
            <a:off x="-9144" y="6044184"/>
            <a:ext cx="836728" cy="722376"/>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9" name="Rectangle 10"/>
          <p:cNvSpPr/>
          <p:nvPr userDrawn="1"/>
        </p:nvSpPr>
        <p:spPr>
          <a:xfrm>
            <a:off x="899592" y="6044184"/>
            <a:ext cx="824440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0" name="Tijdelijke aanduiding voor tekst 12"/>
          <p:cNvSpPr>
            <a:spLocks noGrp="1"/>
          </p:cNvSpPr>
          <p:nvPr>
            <p:ph type="body" sz="quarter" idx="13" hasCustomPrompt="1"/>
          </p:nvPr>
        </p:nvSpPr>
        <p:spPr>
          <a:xfrm>
            <a:off x="899592" y="6053138"/>
            <a:ext cx="7787207" cy="704850"/>
          </a:xfrm>
        </p:spPr>
        <p:txBody>
          <a:bodyPr>
            <a:normAutofit/>
          </a:bodyPr>
          <a:lstStyle>
            <a:lvl1pPr marL="0" indent="0">
              <a:buNone/>
              <a:defRPr sz="900">
                <a:solidFill>
                  <a:schemeClr val="bg1"/>
                </a:solidFill>
              </a:defRPr>
            </a:lvl1pPr>
          </a:lstStyle>
          <a:p>
            <a:pPr lvl="0"/>
            <a:r>
              <a:rPr lang="nl-BE" dirty="0" smtClean="0"/>
              <a:t>Bronnen</a:t>
            </a:r>
            <a:endParaRPr lang="nl-BE" dirty="0"/>
          </a:p>
        </p:txBody>
      </p:sp>
      <p:pic>
        <p:nvPicPr>
          <p:cNvPr id="21" name="Afbeelding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061" y="6101872"/>
            <a:ext cx="532318" cy="60700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lang="nl-NL" smtClean="0"/>
              <a:t>Klik om de stijl te bewerken</a:t>
            </a:r>
            <a:endParaRPr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a:defRPr sz="1400">
                <a:solidFill>
                  <a:schemeClr val="tx2"/>
                </a:solidFill>
              </a:defRPr>
            </a:lvl1pPr>
          </a:lstStyle>
          <a:p>
            <a:fld id="{8D3816DF-213E-421B-92D3-C068DBB023D6}" type="datetime8">
              <a:rPr lang="en-US" smtClean="0">
                <a:solidFill>
                  <a:schemeClr val="tx2"/>
                </a:solidFill>
              </a:rPr>
              <a:pPr/>
              <a:t>1/14/2019 3:06 PM</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a:defRPr sz="1400">
                <a:solidFill>
                  <a:schemeClr val="tx2"/>
                </a:solidFill>
              </a:defRPr>
            </a:lvl1pPr>
          </a:lstStyle>
          <a:p>
            <a:pPr algn="r"/>
            <a:endParaRPr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a:defRPr sz="1400" b="1">
                <a:solidFill>
                  <a:srgbClr val="FFFFFF"/>
                </a:solidFill>
              </a:defRPr>
            </a:lvl1pPr>
          </a:lstStyle>
          <a:p>
            <a:pPr algn="ctr"/>
            <a:fld id="{72AC53DF-4216-466D-99A7-94400E6C2A25}" type="slidenum">
              <a:rPr lang="en-US" sz="1200" smtClean="0">
                <a:solidFill>
                  <a:schemeClr val="tx2"/>
                </a:solidFill>
              </a:rPr>
              <a:pPr algn="ctr"/>
              <a:t>‹nr.›</a:t>
            </a:fld>
            <a:endParaRPr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95" r:id="rId1"/>
    <p:sldLayoutId id="2147483702" r:id="rId2"/>
    <p:sldLayoutId id="2147483705" r:id="rId3"/>
    <p:sldLayoutId id="2147483704" r:id="rId4"/>
    <p:sldLayoutId id="2147483700" r:id="rId5"/>
    <p:sldLayoutId id="2147483696" r:id="rId6"/>
    <p:sldLayoutId id="2147483703" r:id="rId7"/>
    <p:sldLayoutId id="2147483697" r:id="rId8"/>
    <p:sldLayoutId id="2147483698" r:id="rId9"/>
    <p:sldLayoutId id="2147483699" r:id="rId10"/>
    <p:sldLayoutId id="2147483701" r:id="rId11"/>
  </p:sldLayoutIdLst>
  <p:txStyles>
    <p:titleStyle>
      <a:lvl1pPr algn="l" rtl="0" eaLnBrk="1" latinLnBrk="0" hangingPunct="1">
        <a:spcBef>
          <a:spcPct val="0"/>
        </a:spcBef>
        <a:buNone/>
        <a:defRPr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7504" y="2204864"/>
            <a:ext cx="8731696" cy="1828800"/>
          </a:xfrm>
        </p:spPr>
        <p:txBody>
          <a:bodyPr>
            <a:normAutofit/>
          </a:bodyPr>
          <a:lstStyle/>
          <a:p>
            <a:r>
              <a:rPr lang="nl-BE" dirty="0" smtClean="0"/>
              <a:t>Module 1  - </a:t>
            </a:r>
            <a:br>
              <a:rPr lang="nl-BE" dirty="0" smtClean="0"/>
            </a:br>
            <a:r>
              <a:rPr lang="nl-BE" dirty="0" smtClean="0"/>
              <a:t>plaatsbepaling TNF-remmers</a:t>
            </a:r>
            <a:endParaRPr lang="nl-BE" dirty="0"/>
          </a:p>
        </p:txBody>
      </p:sp>
      <p:sp>
        <p:nvSpPr>
          <p:cNvPr id="3" name="Tijdelijke aanduiding voor tekst 2"/>
          <p:cNvSpPr>
            <a:spLocks noGrp="1"/>
          </p:cNvSpPr>
          <p:nvPr>
            <p:ph type="body" sz="quarter" idx="12"/>
          </p:nvPr>
        </p:nvSpPr>
        <p:spPr/>
        <p:txBody>
          <a:bodyPr/>
          <a:lstStyle/>
          <a:p>
            <a:endParaRPr lang="nl-BE" dirty="0"/>
          </a:p>
        </p:txBody>
      </p:sp>
      <p:sp>
        <p:nvSpPr>
          <p:cNvPr id="4" name="Tijdelijke aanduiding voor tekst 3"/>
          <p:cNvSpPr>
            <a:spLocks noGrp="1"/>
          </p:cNvSpPr>
          <p:nvPr>
            <p:ph type="body" sz="quarter" idx="13"/>
          </p:nvPr>
        </p:nvSpPr>
        <p:spPr/>
        <p:txBody>
          <a:bodyPr/>
          <a:lstStyle/>
          <a:p>
            <a:endParaRPr lang="nl-BE"/>
          </a:p>
        </p:txBody>
      </p:sp>
      <p:sp>
        <p:nvSpPr>
          <p:cNvPr id="5" name="Tijdelijke aanduiding voor tekst 4"/>
          <p:cNvSpPr>
            <a:spLocks noGrp="1"/>
          </p:cNvSpPr>
          <p:nvPr>
            <p:ph type="body" sz="quarter" idx="14"/>
          </p:nvPr>
        </p:nvSpPr>
        <p:spPr/>
        <p:txBody>
          <a:bodyPr/>
          <a:lstStyle/>
          <a:p>
            <a:endParaRPr lang="nl-BE"/>
          </a:p>
        </p:txBody>
      </p:sp>
      <p:sp>
        <p:nvSpPr>
          <p:cNvPr id="6" name="Tijdelijke aanduiding voor tekst 5"/>
          <p:cNvSpPr>
            <a:spLocks noGrp="1"/>
          </p:cNvSpPr>
          <p:nvPr>
            <p:ph type="body" sz="quarter" idx="15"/>
          </p:nvPr>
        </p:nvSpPr>
        <p:spPr/>
        <p:txBody>
          <a:bodyPr/>
          <a:lstStyle/>
          <a:p>
            <a:endParaRPr lang="nl-BE"/>
          </a:p>
        </p:txBody>
      </p:sp>
    </p:spTree>
    <p:extLst>
      <p:ext uri="{BB962C8B-B14F-4D97-AF65-F5344CB8AC3E}">
        <p14:creationId xmlns:p14="http://schemas.microsoft.com/office/powerpoint/2010/main" val="3683313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smtClean="0"/>
              <a:t>Bewaring</a:t>
            </a:r>
            <a:endParaRPr lang="nl-BE" dirty="0"/>
          </a:p>
        </p:txBody>
      </p:sp>
      <p:sp>
        <p:nvSpPr>
          <p:cNvPr id="3" name="Tijdelijke aanduiding voor tekst 2"/>
          <p:cNvSpPr>
            <a:spLocks noGrp="1"/>
          </p:cNvSpPr>
          <p:nvPr>
            <p:ph type="body" sz="quarter" idx="14"/>
          </p:nvPr>
        </p:nvSpPr>
        <p:spPr>
          <a:xfrm>
            <a:off x="612648" y="1700213"/>
            <a:ext cx="8153527" cy="4105275"/>
          </a:xfrm>
        </p:spPr>
        <p:txBody>
          <a:bodyPr>
            <a:normAutofit/>
          </a:bodyPr>
          <a:lstStyle/>
          <a:p>
            <a:r>
              <a:rPr lang="nl-BE" sz="2400" dirty="0"/>
              <a:t>Hoeveel procent van de patiënten bewaart zijn geneesmiddel correct thuis? </a:t>
            </a:r>
          </a:p>
          <a:p>
            <a:pPr marL="0" indent="0">
              <a:buNone/>
            </a:pPr>
            <a:r>
              <a:rPr lang="nl-BE" sz="2400" dirty="0"/>
              <a:t>		a. 71,3 %</a:t>
            </a:r>
          </a:p>
          <a:p>
            <a:pPr marL="0" indent="0">
              <a:buNone/>
            </a:pPr>
            <a:r>
              <a:rPr lang="nl-BE" sz="2400" dirty="0"/>
              <a:t>		b. 42,7 %</a:t>
            </a:r>
          </a:p>
          <a:p>
            <a:pPr marL="0" indent="0">
              <a:buNone/>
            </a:pPr>
            <a:r>
              <a:rPr lang="nl-BE" sz="2400" dirty="0"/>
              <a:t>		c. 23,2 %</a:t>
            </a:r>
          </a:p>
          <a:p>
            <a:pPr marL="0" indent="0">
              <a:buNone/>
            </a:pPr>
            <a:r>
              <a:rPr lang="nl-BE" sz="2400" dirty="0"/>
              <a:t>		d.   6,7 %</a:t>
            </a:r>
          </a:p>
          <a:p>
            <a:pPr marL="0" indent="0">
              <a:buNone/>
            </a:pPr>
            <a:endParaRPr lang="nl-BE" dirty="0"/>
          </a:p>
        </p:txBody>
      </p:sp>
      <p:sp>
        <p:nvSpPr>
          <p:cNvPr id="4" name="Tijdelijke aanduiding voor tekst 3"/>
          <p:cNvSpPr>
            <a:spLocks noGrp="1"/>
          </p:cNvSpPr>
          <p:nvPr>
            <p:ph type="body" sz="quarter" idx="13"/>
          </p:nvPr>
        </p:nvSpPr>
        <p:spPr/>
        <p:txBody>
          <a:bodyPr/>
          <a:lstStyle/>
          <a:p>
            <a:endParaRPr lang="nl-BE" dirty="0"/>
          </a:p>
        </p:txBody>
      </p:sp>
    </p:spTree>
    <p:extLst>
      <p:ext uri="{BB962C8B-B14F-4D97-AF65-F5344CB8AC3E}">
        <p14:creationId xmlns:p14="http://schemas.microsoft.com/office/powerpoint/2010/main" val="936651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smtClean="0"/>
              <a:t>En wat met reizen?</a:t>
            </a:r>
            <a:endParaRPr lang="nl-BE" dirty="0"/>
          </a:p>
        </p:txBody>
      </p:sp>
      <p:sp>
        <p:nvSpPr>
          <p:cNvPr id="4" name="Tijdelijke aanduiding voor tekst 3"/>
          <p:cNvSpPr>
            <a:spLocks noGrp="1"/>
          </p:cNvSpPr>
          <p:nvPr>
            <p:ph type="body" sz="quarter" idx="13"/>
          </p:nvPr>
        </p:nvSpPr>
        <p:spPr/>
        <p:txBody>
          <a:bodyPr/>
          <a:lstStyle/>
          <a:p>
            <a:endParaRPr lang="nl-BE" dirty="0"/>
          </a:p>
        </p:txBody>
      </p:sp>
      <p:sp>
        <p:nvSpPr>
          <p:cNvPr id="5" name="Tijdelijke aanduiding voor tekst 4"/>
          <p:cNvSpPr>
            <a:spLocks noGrp="1"/>
          </p:cNvSpPr>
          <p:nvPr>
            <p:ph type="body" sz="quarter" idx="14"/>
          </p:nvPr>
        </p:nvSpPr>
        <p:spPr/>
        <p:txBody>
          <a:bodyPr/>
          <a:lstStyle/>
          <a:p>
            <a:endParaRPr lang="nl-BE"/>
          </a:p>
        </p:txBody>
      </p:sp>
      <p:pic>
        <p:nvPicPr>
          <p:cNvPr id="6" name="Picture 2" descr="https://www.meduca.be/wp-content/uploads/2017/07/foto-bootj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18" y="1656234"/>
            <a:ext cx="9078816" cy="4149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674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Topics</a:t>
            </a:r>
            <a:endParaRPr lang="nl-BE" dirty="0"/>
          </a:p>
        </p:txBody>
      </p:sp>
      <p:sp>
        <p:nvSpPr>
          <p:cNvPr id="3" name="Tijdelijke aanduiding voor tekst 2"/>
          <p:cNvSpPr>
            <a:spLocks noGrp="1"/>
          </p:cNvSpPr>
          <p:nvPr>
            <p:ph type="body" sz="quarter" idx="13"/>
          </p:nvPr>
        </p:nvSpPr>
        <p:spPr/>
        <p:txBody>
          <a:bodyPr/>
          <a:lstStyle/>
          <a:p>
            <a:endParaRPr lang="nl-BE"/>
          </a:p>
        </p:txBody>
      </p:sp>
      <p:sp>
        <p:nvSpPr>
          <p:cNvPr id="4" name="Tijdelijke aanduiding voor tekst 3"/>
          <p:cNvSpPr>
            <a:spLocks noGrp="1"/>
          </p:cNvSpPr>
          <p:nvPr>
            <p:ph type="body" sz="quarter" idx="16"/>
          </p:nvPr>
        </p:nvSpPr>
        <p:spPr/>
        <p:txBody>
          <a:bodyPr/>
          <a:lstStyle/>
          <a:p>
            <a:r>
              <a:rPr lang="nl-BE" dirty="0" smtClean="0"/>
              <a:t>Welke zijn de TNF-remmers?	</a:t>
            </a:r>
            <a:endParaRPr lang="nl-BE" dirty="0"/>
          </a:p>
        </p:txBody>
      </p:sp>
      <p:sp>
        <p:nvSpPr>
          <p:cNvPr id="5" name="Tijdelijke aanduiding voor tekst 4"/>
          <p:cNvSpPr>
            <a:spLocks noGrp="1"/>
          </p:cNvSpPr>
          <p:nvPr>
            <p:ph type="body" sz="quarter" idx="17"/>
          </p:nvPr>
        </p:nvSpPr>
        <p:spPr>
          <a:xfrm>
            <a:off x="2329155" y="2390877"/>
            <a:ext cx="6357643" cy="414561"/>
          </a:xfrm>
        </p:spPr>
        <p:txBody>
          <a:bodyPr/>
          <a:lstStyle/>
          <a:p>
            <a:r>
              <a:rPr lang="nl-BE" dirty="0" smtClean="0"/>
              <a:t>Tot welke klasse behoren ze?</a:t>
            </a:r>
            <a:endParaRPr lang="nl-BE" dirty="0"/>
          </a:p>
        </p:txBody>
      </p:sp>
      <p:sp>
        <p:nvSpPr>
          <p:cNvPr id="6" name="Tijdelijke aanduiding voor tekst 4"/>
          <p:cNvSpPr txBox="1">
            <a:spLocks/>
          </p:cNvSpPr>
          <p:nvPr/>
        </p:nvSpPr>
        <p:spPr>
          <a:xfrm>
            <a:off x="2339524" y="3013978"/>
            <a:ext cx="6357643" cy="414561"/>
          </a:xfrm>
          <a:prstGeom prst="rect">
            <a:avLst/>
          </a:prstGeom>
          <a:solidFill>
            <a:schemeClr val="lt1"/>
          </a:solidFill>
          <a:ln w="19050" cap="flat" cmpd="sng" algn="ctr">
            <a:solidFill>
              <a:schemeClr val="accent1"/>
            </a:solidFill>
            <a:prstDash val="solid"/>
          </a:ln>
          <a:effectLst/>
        </p:spPr>
        <p:txBody>
          <a:bodyPr vert="horz">
            <a:noAutofit/>
          </a:bodyPr>
          <a:lstStyle>
            <a:lvl1pPr marL="0" indent="0" algn="l" rtl="0" eaLnBrk="1" latinLnBrk="0" hangingPunct="1">
              <a:spcBef>
                <a:spcPts val="700"/>
              </a:spcBef>
              <a:buClr>
                <a:schemeClr val="accent2"/>
              </a:buClr>
              <a:buSzPct val="60000"/>
              <a:buFont typeface="Wingdings"/>
              <a:buNone/>
              <a:defRPr sz="2000" kern="1200" baseline="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r>
              <a:rPr lang="nl-BE" dirty="0" smtClean="0"/>
              <a:t>Waarvoor worden ze gebruikt?</a:t>
            </a:r>
            <a:endParaRPr lang="nl-BE" dirty="0"/>
          </a:p>
        </p:txBody>
      </p:sp>
      <p:sp>
        <p:nvSpPr>
          <p:cNvPr id="7" name="Tijdelijke aanduiding voor tekst 4"/>
          <p:cNvSpPr txBox="1">
            <a:spLocks/>
          </p:cNvSpPr>
          <p:nvPr/>
        </p:nvSpPr>
        <p:spPr>
          <a:xfrm>
            <a:off x="2329156" y="3646174"/>
            <a:ext cx="6357643" cy="414561"/>
          </a:xfrm>
          <a:prstGeom prst="rect">
            <a:avLst/>
          </a:prstGeom>
          <a:solidFill>
            <a:schemeClr val="lt1"/>
          </a:solidFill>
          <a:ln w="19050" cap="flat" cmpd="sng" algn="ctr">
            <a:solidFill>
              <a:schemeClr val="accent1"/>
            </a:solidFill>
            <a:prstDash val="solid"/>
          </a:ln>
          <a:effectLst/>
        </p:spPr>
        <p:txBody>
          <a:bodyPr vert="horz">
            <a:noAutofit/>
          </a:bodyPr>
          <a:lstStyle>
            <a:lvl1pPr marL="0" indent="0" algn="l" rtl="0" eaLnBrk="1" latinLnBrk="0" hangingPunct="1">
              <a:spcBef>
                <a:spcPts val="700"/>
              </a:spcBef>
              <a:buClr>
                <a:schemeClr val="accent2"/>
              </a:buClr>
              <a:buSzPct val="60000"/>
              <a:buFont typeface="Wingdings"/>
              <a:buNone/>
              <a:defRPr sz="2000" kern="1200" baseline="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r>
              <a:rPr lang="nl-BE" dirty="0" smtClean="0"/>
              <a:t>Correct injecteren</a:t>
            </a:r>
            <a:endParaRPr lang="nl-BE" dirty="0"/>
          </a:p>
        </p:txBody>
      </p:sp>
      <p:sp>
        <p:nvSpPr>
          <p:cNvPr id="8" name="Tijdelijke aanduiding voor tekst 4"/>
          <p:cNvSpPr txBox="1">
            <a:spLocks/>
          </p:cNvSpPr>
          <p:nvPr/>
        </p:nvSpPr>
        <p:spPr>
          <a:xfrm>
            <a:off x="2329156" y="4269275"/>
            <a:ext cx="6357643" cy="414561"/>
          </a:xfrm>
          <a:prstGeom prst="rect">
            <a:avLst/>
          </a:prstGeom>
          <a:solidFill>
            <a:schemeClr val="lt1"/>
          </a:solidFill>
          <a:ln w="19050" cap="flat" cmpd="sng" algn="ctr">
            <a:solidFill>
              <a:schemeClr val="accent1"/>
            </a:solidFill>
            <a:prstDash val="solid"/>
          </a:ln>
          <a:effectLst/>
        </p:spPr>
        <p:txBody>
          <a:bodyPr vert="horz">
            <a:noAutofit/>
          </a:bodyPr>
          <a:lstStyle>
            <a:lvl1pPr marL="0" indent="0" algn="l" rtl="0" eaLnBrk="1" latinLnBrk="0" hangingPunct="1">
              <a:spcBef>
                <a:spcPts val="700"/>
              </a:spcBef>
              <a:buClr>
                <a:schemeClr val="accent2"/>
              </a:buClr>
              <a:buSzPct val="60000"/>
              <a:buFont typeface="Wingdings"/>
              <a:buNone/>
              <a:defRPr sz="2000" kern="1200" baseline="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r>
              <a:rPr lang="nl-BE" dirty="0" smtClean="0"/>
              <a:t>Bewaring en reizen</a:t>
            </a:r>
            <a:endParaRPr lang="nl-BE" dirty="0"/>
          </a:p>
        </p:txBody>
      </p:sp>
    </p:spTree>
    <p:extLst>
      <p:ext uri="{BB962C8B-B14F-4D97-AF65-F5344CB8AC3E}">
        <p14:creationId xmlns:p14="http://schemas.microsoft.com/office/powerpoint/2010/main" val="3170174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Welke TNF-remmers?</a:t>
            </a:r>
            <a:endParaRPr lang="nl-BE" dirty="0"/>
          </a:p>
        </p:txBody>
      </p:sp>
      <p:sp>
        <p:nvSpPr>
          <p:cNvPr id="4" name="Tijdelijke aanduiding voor tekst 3"/>
          <p:cNvSpPr>
            <a:spLocks noGrp="1"/>
          </p:cNvSpPr>
          <p:nvPr>
            <p:ph type="body" sz="quarter" idx="13"/>
          </p:nvPr>
        </p:nvSpPr>
        <p:spPr/>
        <p:txBody>
          <a:bodyPr/>
          <a:lstStyle/>
          <a:p>
            <a:endParaRPr lang="nl-BE"/>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450" y="4459418"/>
            <a:ext cx="2173525" cy="1572512"/>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2627" y="2235514"/>
            <a:ext cx="2288788" cy="1490182"/>
          </a:xfrm>
          <a:prstGeom prst="rect">
            <a:avLst/>
          </a:prstGeom>
        </p:spPr>
      </p:pic>
      <p:pic>
        <p:nvPicPr>
          <p:cNvPr id="7" name="Afbeelding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8444" y="4525358"/>
            <a:ext cx="1893601" cy="1416084"/>
          </a:xfrm>
          <a:prstGeom prst="rect">
            <a:avLst/>
          </a:prstGeom>
        </p:spPr>
      </p:pic>
      <p:pic>
        <p:nvPicPr>
          <p:cNvPr id="8" name="Afbeelding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47121" y="2205766"/>
            <a:ext cx="1933191" cy="1449893"/>
          </a:xfrm>
          <a:prstGeom prst="rect">
            <a:avLst/>
          </a:prstGeom>
        </p:spPr>
      </p:pic>
      <p:pic>
        <p:nvPicPr>
          <p:cNvPr id="9" name="Picture 2" descr="Afbeeldingsresultaat voor benepali"/>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21450" y="4577661"/>
            <a:ext cx="2075415" cy="1400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8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Plaats binnen </a:t>
            </a:r>
            <a:r>
              <a:rPr lang="nl-BE" dirty="0" err="1" smtClean="0"/>
              <a:t>DMARD’s</a:t>
            </a:r>
            <a:endParaRPr lang="nl-BE" dirty="0"/>
          </a:p>
        </p:txBody>
      </p:sp>
      <p:sp>
        <p:nvSpPr>
          <p:cNvPr id="3" name="Tijdelijke aanduiding voor tekst 2"/>
          <p:cNvSpPr>
            <a:spLocks noGrp="1"/>
          </p:cNvSpPr>
          <p:nvPr>
            <p:ph type="body" sz="quarter" idx="13"/>
          </p:nvPr>
        </p:nvSpPr>
        <p:spPr/>
        <p:txBody>
          <a:bodyPr/>
          <a:lstStyle/>
          <a:p>
            <a:endParaRPr lang="nl-BE"/>
          </a:p>
        </p:txBody>
      </p:sp>
      <p:pic>
        <p:nvPicPr>
          <p:cNvPr id="4" name="Afbeelding 3"/>
          <p:cNvPicPr>
            <a:picLocks noChangeAspect="1"/>
          </p:cNvPicPr>
          <p:nvPr/>
        </p:nvPicPr>
        <p:blipFill rotWithShape="1">
          <a:blip r:embed="rId2"/>
          <a:srcRect l="18076" t="31950" r="26789" b="12505"/>
          <a:stretch/>
        </p:blipFill>
        <p:spPr>
          <a:xfrm>
            <a:off x="612648" y="1523465"/>
            <a:ext cx="7965296" cy="4513897"/>
          </a:xfrm>
          <a:prstGeom prst="rect">
            <a:avLst/>
          </a:prstGeom>
        </p:spPr>
      </p:pic>
    </p:spTree>
    <p:extLst>
      <p:ext uri="{BB962C8B-B14F-4D97-AF65-F5344CB8AC3E}">
        <p14:creationId xmlns:p14="http://schemas.microsoft.com/office/powerpoint/2010/main" val="2036786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3"/>
          </p:nvPr>
        </p:nvSpPr>
        <p:spPr/>
        <p:txBody>
          <a:bodyPr/>
          <a:lstStyle/>
          <a:p>
            <a:endParaRPr lang="nl-BE"/>
          </a:p>
        </p:txBody>
      </p:sp>
      <p:graphicFrame>
        <p:nvGraphicFramePr>
          <p:cNvPr id="6" name="Tijdelijke aanduiding voor inhoud 6"/>
          <p:cNvGraphicFramePr>
            <a:graphicFrameLocks/>
          </p:cNvGraphicFramePr>
          <p:nvPr>
            <p:extLst>
              <p:ext uri="{D42A27DB-BD31-4B8C-83A1-F6EECF244321}">
                <p14:modId xmlns:p14="http://schemas.microsoft.com/office/powerpoint/2010/main" val="3865767341"/>
              </p:ext>
            </p:extLst>
          </p:nvPr>
        </p:nvGraphicFramePr>
        <p:xfrm>
          <a:off x="0" y="2310511"/>
          <a:ext cx="9144000" cy="4480560"/>
        </p:xfrm>
        <a:graphic>
          <a:graphicData uri="http://schemas.openxmlformats.org/drawingml/2006/table">
            <a:tbl>
              <a:tblPr firstRow="1" firstCol="1" bandRow="1">
                <a:tableStyleId>{5C22544A-7EE6-4342-B048-85BDC9FD1C3A}</a:tableStyleId>
              </a:tblPr>
              <a:tblGrid>
                <a:gridCol w="2843808"/>
                <a:gridCol w="1368152"/>
                <a:gridCol w="1346371"/>
                <a:gridCol w="1195223"/>
                <a:gridCol w="1195223"/>
                <a:gridCol w="1195223"/>
              </a:tblGrid>
              <a:tr h="4409108">
                <a:tc>
                  <a:txBody>
                    <a:bodyPr/>
                    <a:lstStyle/>
                    <a:p>
                      <a:pPr>
                        <a:lnSpc>
                          <a:spcPct val="150000"/>
                        </a:lnSpc>
                        <a:spcAft>
                          <a:spcPts val="0"/>
                        </a:spcAft>
                      </a:pPr>
                      <a:r>
                        <a:rPr lang="nl-BE" sz="1400" b="0" u="sng" dirty="0">
                          <a:solidFill>
                            <a:schemeClr val="tx1"/>
                          </a:solidFill>
                          <a:effectLst/>
                        </a:rPr>
                        <a:t>Reumatologie</a:t>
                      </a:r>
                      <a:endParaRPr lang="nl-BE" sz="1400" b="0" dirty="0">
                        <a:solidFill>
                          <a:schemeClr val="tx1"/>
                        </a:solidFill>
                        <a:effectLst/>
                      </a:endParaRPr>
                    </a:p>
                    <a:p>
                      <a:pPr marL="342900" lvl="0" indent="-342900">
                        <a:lnSpc>
                          <a:spcPct val="150000"/>
                        </a:lnSpc>
                        <a:spcAft>
                          <a:spcPts val="0"/>
                        </a:spcAft>
                        <a:buFont typeface="Calibri Light" panose="020F0302020204030204" pitchFamily="34" charset="0"/>
                        <a:buChar char="-"/>
                      </a:pPr>
                      <a:r>
                        <a:rPr lang="en-US" sz="1400" b="0" dirty="0">
                          <a:solidFill>
                            <a:schemeClr val="tx1"/>
                          </a:solidFill>
                          <a:effectLst/>
                        </a:rPr>
                        <a:t>Spondylitis </a:t>
                      </a:r>
                      <a:r>
                        <a:rPr lang="en-US" sz="1400" b="0" dirty="0" err="1">
                          <a:solidFill>
                            <a:schemeClr val="tx1"/>
                          </a:solidFill>
                          <a:effectLst/>
                        </a:rPr>
                        <a:t>Ankylosans</a:t>
                      </a:r>
                      <a:r>
                        <a:rPr lang="en-US" sz="1400" b="0" dirty="0">
                          <a:solidFill>
                            <a:schemeClr val="tx1"/>
                          </a:solidFill>
                          <a:effectLst/>
                        </a:rPr>
                        <a:t> (SA)</a:t>
                      </a:r>
                      <a:endParaRPr lang="nl-BE" sz="1400" b="0" dirty="0">
                        <a:solidFill>
                          <a:schemeClr val="tx1"/>
                        </a:solidFill>
                        <a:effectLst/>
                      </a:endParaRPr>
                    </a:p>
                    <a:p>
                      <a:pPr marL="342900" lvl="0" indent="-342900">
                        <a:lnSpc>
                          <a:spcPct val="150000"/>
                        </a:lnSpc>
                        <a:spcAft>
                          <a:spcPts val="0"/>
                        </a:spcAft>
                        <a:buFont typeface="Calibri Light" panose="020F0302020204030204" pitchFamily="34" charset="0"/>
                        <a:buChar char="-"/>
                      </a:pPr>
                      <a:r>
                        <a:rPr lang="en-US" sz="1400" b="0" dirty="0" err="1">
                          <a:solidFill>
                            <a:schemeClr val="tx1"/>
                          </a:solidFill>
                          <a:effectLst/>
                        </a:rPr>
                        <a:t>Reumatoïde</a:t>
                      </a:r>
                      <a:r>
                        <a:rPr lang="en-US" sz="1400" b="0" dirty="0">
                          <a:solidFill>
                            <a:schemeClr val="tx1"/>
                          </a:solidFill>
                          <a:effectLst/>
                        </a:rPr>
                        <a:t> </a:t>
                      </a:r>
                      <a:r>
                        <a:rPr lang="en-US" sz="1400" b="0" dirty="0" err="1">
                          <a:solidFill>
                            <a:schemeClr val="tx1"/>
                          </a:solidFill>
                          <a:effectLst/>
                        </a:rPr>
                        <a:t>Artritis</a:t>
                      </a:r>
                      <a:r>
                        <a:rPr lang="en-US" sz="1400" b="0" dirty="0">
                          <a:solidFill>
                            <a:schemeClr val="tx1"/>
                          </a:solidFill>
                          <a:effectLst/>
                        </a:rPr>
                        <a:t> (RA)</a:t>
                      </a:r>
                      <a:endParaRPr lang="nl-BE" sz="1400" b="0" dirty="0">
                        <a:solidFill>
                          <a:schemeClr val="tx1"/>
                        </a:solidFill>
                        <a:effectLst/>
                      </a:endParaRPr>
                    </a:p>
                    <a:p>
                      <a:pPr marL="342900" lvl="0" indent="-342900">
                        <a:lnSpc>
                          <a:spcPct val="150000"/>
                        </a:lnSpc>
                        <a:spcAft>
                          <a:spcPts val="0"/>
                        </a:spcAft>
                        <a:buFont typeface="Calibri Light" panose="020F0302020204030204" pitchFamily="34" charset="0"/>
                        <a:buChar char="-"/>
                      </a:pPr>
                      <a:r>
                        <a:rPr lang="nl-BE" sz="1400" b="0" dirty="0">
                          <a:solidFill>
                            <a:schemeClr val="tx1"/>
                          </a:solidFill>
                          <a:effectLst/>
                        </a:rPr>
                        <a:t>Niet radiografische axiale </a:t>
                      </a:r>
                      <a:r>
                        <a:rPr lang="nl-BE" sz="1400" b="0" dirty="0" err="1">
                          <a:solidFill>
                            <a:schemeClr val="tx1"/>
                          </a:solidFill>
                          <a:effectLst/>
                        </a:rPr>
                        <a:t>spondyloartritis</a:t>
                      </a:r>
                      <a:r>
                        <a:rPr lang="nl-BE" sz="1400" b="0" dirty="0">
                          <a:solidFill>
                            <a:schemeClr val="tx1"/>
                          </a:solidFill>
                          <a:effectLst/>
                        </a:rPr>
                        <a:t> (</a:t>
                      </a:r>
                      <a:r>
                        <a:rPr lang="nl-BE" sz="1400" b="0" dirty="0" err="1">
                          <a:solidFill>
                            <a:schemeClr val="tx1"/>
                          </a:solidFill>
                          <a:effectLst/>
                        </a:rPr>
                        <a:t>nr-axSpA</a:t>
                      </a:r>
                      <a:r>
                        <a:rPr lang="nl-BE" sz="1400" b="0" dirty="0">
                          <a:solidFill>
                            <a:schemeClr val="tx1"/>
                          </a:solidFill>
                          <a:effectLst/>
                        </a:rPr>
                        <a:t>)</a:t>
                      </a:r>
                    </a:p>
                    <a:p>
                      <a:pPr marL="342900" lvl="0" indent="-342900">
                        <a:lnSpc>
                          <a:spcPct val="150000"/>
                        </a:lnSpc>
                        <a:spcAft>
                          <a:spcPts val="0"/>
                        </a:spcAft>
                        <a:buFont typeface="Calibri Light" panose="020F0302020204030204" pitchFamily="34" charset="0"/>
                        <a:buChar char="-"/>
                      </a:pPr>
                      <a:r>
                        <a:rPr lang="nl-BE" sz="1400" b="0" dirty="0" err="1">
                          <a:solidFill>
                            <a:schemeClr val="tx1"/>
                          </a:solidFill>
                          <a:effectLst/>
                        </a:rPr>
                        <a:t>Psoriatische</a:t>
                      </a:r>
                      <a:r>
                        <a:rPr lang="nl-BE" sz="1400" b="0" dirty="0">
                          <a:solidFill>
                            <a:schemeClr val="tx1"/>
                          </a:solidFill>
                          <a:effectLst/>
                        </a:rPr>
                        <a:t> artritis (</a:t>
                      </a:r>
                      <a:r>
                        <a:rPr lang="nl-BE" sz="1400" b="0" dirty="0" err="1">
                          <a:solidFill>
                            <a:schemeClr val="tx1"/>
                          </a:solidFill>
                          <a:effectLst/>
                        </a:rPr>
                        <a:t>PsA</a:t>
                      </a:r>
                      <a:r>
                        <a:rPr lang="nl-BE" sz="1400" b="0" dirty="0">
                          <a:solidFill>
                            <a:schemeClr val="tx1"/>
                          </a:solidFill>
                          <a:effectLst/>
                        </a:rPr>
                        <a:t>)</a:t>
                      </a:r>
                    </a:p>
                    <a:p>
                      <a:pPr marL="342900" lvl="0" indent="-342900">
                        <a:lnSpc>
                          <a:spcPct val="150000"/>
                        </a:lnSpc>
                        <a:spcAft>
                          <a:spcPts val="0"/>
                        </a:spcAft>
                        <a:buFont typeface="Calibri Light" panose="020F0302020204030204" pitchFamily="34" charset="0"/>
                        <a:buChar char="-"/>
                      </a:pPr>
                      <a:r>
                        <a:rPr lang="nl-BE" sz="1400" b="0" dirty="0">
                          <a:solidFill>
                            <a:schemeClr val="tx1"/>
                          </a:solidFill>
                          <a:effectLst/>
                        </a:rPr>
                        <a:t>Juveniele </a:t>
                      </a:r>
                      <a:r>
                        <a:rPr lang="nl-BE" sz="1400" b="0" dirty="0" err="1">
                          <a:solidFill>
                            <a:schemeClr val="tx1"/>
                          </a:solidFill>
                          <a:effectLst/>
                        </a:rPr>
                        <a:t>psoriatrische</a:t>
                      </a:r>
                      <a:r>
                        <a:rPr lang="nl-BE" sz="1400" b="0" dirty="0">
                          <a:solidFill>
                            <a:schemeClr val="tx1"/>
                          </a:solidFill>
                          <a:effectLst/>
                        </a:rPr>
                        <a:t> artritis (</a:t>
                      </a:r>
                      <a:r>
                        <a:rPr lang="nl-BE" sz="1400" b="0" dirty="0" err="1">
                          <a:solidFill>
                            <a:schemeClr val="tx1"/>
                          </a:solidFill>
                          <a:effectLst/>
                        </a:rPr>
                        <a:t>jPsA</a:t>
                      </a:r>
                      <a:r>
                        <a:rPr lang="nl-BE" sz="1400" b="0" dirty="0">
                          <a:solidFill>
                            <a:schemeClr val="tx1"/>
                          </a:solidFill>
                          <a:effectLst/>
                        </a:rPr>
                        <a:t>)</a:t>
                      </a:r>
                    </a:p>
                    <a:p>
                      <a:pPr marL="342900" lvl="0" indent="-342900">
                        <a:lnSpc>
                          <a:spcPct val="150000"/>
                        </a:lnSpc>
                        <a:spcAft>
                          <a:spcPts val="0"/>
                        </a:spcAft>
                        <a:buFont typeface="Calibri Light" panose="020F0302020204030204" pitchFamily="34" charset="0"/>
                        <a:buChar char="-"/>
                      </a:pPr>
                      <a:r>
                        <a:rPr lang="nl-BE" sz="1400" b="0" dirty="0" err="1">
                          <a:solidFill>
                            <a:schemeClr val="tx1"/>
                          </a:solidFill>
                          <a:effectLst/>
                        </a:rPr>
                        <a:t>Polyarticulaire</a:t>
                      </a:r>
                      <a:r>
                        <a:rPr lang="nl-BE" sz="1400" b="0" dirty="0">
                          <a:solidFill>
                            <a:schemeClr val="tx1"/>
                          </a:solidFill>
                          <a:effectLst/>
                        </a:rPr>
                        <a:t> juveniele </a:t>
                      </a:r>
                      <a:r>
                        <a:rPr lang="nl-BE" sz="1400" b="0" dirty="0" err="1">
                          <a:solidFill>
                            <a:schemeClr val="tx1"/>
                          </a:solidFill>
                          <a:effectLst/>
                        </a:rPr>
                        <a:t>idiopatische</a:t>
                      </a:r>
                      <a:r>
                        <a:rPr lang="nl-BE" sz="1400" b="0" dirty="0">
                          <a:solidFill>
                            <a:schemeClr val="tx1"/>
                          </a:solidFill>
                          <a:effectLst/>
                        </a:rPr>
                        <a:t> artritis (jeugdreuma – </a:t>
                      </a:r>
                      <a:r>
                        <a:rPr lang="nl-BE" sz="1400" b="0" dirty="0" err="1">
                          <a:solidFill>
                            <a:schemeClr val="tx1"/>
                          </a:solidFill>
                          <a:effectLst/>
                        </a:rPr>
                        <a:t>pJIA</a:t>
                      </a:r>
                      <a:r>
                        <a:rPr lang="nl-BE" sz="1400" b="0" dirty="0">
                          <a:solidFill>
                            <a:schemeClr val="tx1"/>
                          </a:solidFill>
                          <a:effectLst/>
                        </a:rPr>
                        <a:t>)</a:t>
                      </a:r>
                    </a:p>
                    <a:p>
                      <a:pPr marL="342900" lvl="0" indent="-342900">
                        <a:lnSpc>
                          <a:spcPct val="150000"/>
                        </a:lnSpc>
                        <a:spcAft>
                          <a:spcPts val="0"/>
                        </a:spcAft>
                        <a:buFont typeface="Calibri Light" panose="020F0302020204030204" pitchFamily="34" charset="0"/>
                        <a:buChar char="-"/>
                      </a:pPr>
                      <a:r>
                        <a:rPr lang="nl-BE" sz="1400" b="0" dirty="0" err="1">
                          <a:solidFill>
                            <a:schemeClr val="tx1"/>
                          </a:solidFill>
                          <a:effectLst/>
                        </a:rPr>
                        <a:t>Enthesitis</a:t>
                      </a:r>
                      <a:r>
                        <a:rPr lang="nl-BE" sz="1400" b="0" dirty="0">
                          <a:solidFill>
                            <a:schemeClr val="tx1"/>
                          </a:solidFill>
                          <a:effectLst/>
                        </a:rPr>
                        <a:t> gerelateerde juveniele artritis (ERA)</a:t>
                      </a:r>
                    </a:p>
                    <a:p>
                      <a:pPr>
                        <a:lnSpc>
                          <a:spcPct val="150000"/>
                        </a:lnSpc>
                        <a:spcAft>
                          <a:spcPts val="0"/>
                        </a:spcAft>
                      </a:pPr>
                      <a:r>
                        <a:rPr lang="nl-BE" sz="1400" b="0" dirty="0">
                          <a:solidFill>
                            <a:schemeClr val="tx1"/>
                          </a:solidFill>
                          <a:effectLst/>
                        </a:rPr>
                        <a:t> </a:t>
                      </a:r>
                      <a:endParaRPr lang="nl-BE"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732" marR="51732" marT="0" marB="0"/>
                </a:tc>
                <a:tc>
                  <a:txBody>
                    <a:bodyPr/>
                    <a:lstStyle/>
                    <a:p>
                      <a:pPr algn="ctr">
                        <a:lnSpc>
                          <a:spcPct val="150000"/>
                        </a:lnSpc>
                        <a:spcAft>
                          <a:spcPts val="0"/>
                        </a:spcAft>
                      </a:pPr>
                      <a:r>
                        <a:rPr lang="nl-BE" sz="1400" b="0" dirty="0">
                          <a:solidFill>
                            <a:schemeClr val="tx1"/>
                          </a:solidFill>
                          <a:effectLst/>
                        </a:rPr>
                        <a:t> </a:t>
                      </a:r>
                    </a:p>
                    <a:p>
                      <a:pPr algn="ctr">
                        <a:lnSpc>
                          <a:spcPct val="150000"/>
                        </a:lnSpc>
                        <a:spcAft>
                          <a:spcPts val="0"/>
                        </a:spcAft>
                      </a:pPr>
                      <a:r>
                        <a:rPr lang="nl-BE" sz="1400" b="0" dirty="0">
                          <a:solidFill>
                            <a:schemeClr val="tx1"/>
                          </a:solidFill>
                          <a:effectLst/>
                        </a:rPr>
                        <a:t>V</a:t>
                      </a:r>
                    </a:p>
                    <a:p>
                      <a:pPr algn="ctr">
                        <a:lnSpc>
                          <a:spcPct val="150000"/>
                        </a:lnSpc>
                        <a:spcAft>
                          <a:spcPts val="0"/>
                        </a:spcAft>
                      </a:pPr>
                      <a:r>
                        <a:rPr lang="nl-BE" sz="1400" b="0" dirty="0">
                          <a:solidFill>
                            <a:schemeClr val="tx1"/>
                          </a:solidFill>
                          <a:effectLst/>
                        </a:rPr>
                        <a:t>V</a:t>
                      </a:r>
                    </a:p>
                    <a:p>
                      <a:pPr algn="ctr">
                        <a:lnSpc>
                          <a:spcPct val="150000"/>
                        </a:lnSpc>
                        <a:spcAft>
                          <a:spcPts val="0"/>
                        </a:spcAft>
                      </a:pPr>
                      <a:r>
                        <a:rPr lang="nl-BE" sz="1400" b="0" dirty="0">
                          <a:solidFill>
                            <a:schemeClr val="tx1"/>
                          </a:solidFill>
                          <a:effectLst/>
                        </a:rPr>
                        <a:t>V</a:t>
                      </a:r>
                    </a:p>
                    <a:p>
                      <a:pPr algn="ctr">
                        <a:lnSpc>
                          <a:spcPct val="150000"/>
                        </a:lnSpc>
                        <a:spcAft>
                          <a:spcPts val="0"/>
                        </a:spcAft>
                      </a:pPr>
                      <a:r>
                        <a:rPr lang="nl-BE" sz="1400" b="0" dirty="0">
                          <a:solidFill>
                            <a:schemeClr val="tx1"/>
                          </a:solidFill>
                          <a:effectLst/>
                        </a:rPr>
                        <a:t> </a:t>
                      </a:r>
                    </a:p>
                    <a:p>
                      <a:pPr algn="ctr">
                        <a:lnSpc>
                          <a:spcPct val="150000"/>
                        </a:lnSpc>
                        <a:spcAft>
                          <a:spcPts val="0"/>
                        </a:spcAft>
                      </a:pPr>
                      <a:r>
                        <a:rPr lang="nl-BE" sz="1400" b="0" dirty="0">
                          <a:solidFill>
                            <a:schemeClr val="tx1"/>
                          </a:solidFill>
                          <a:effectLst/>
                        </a:rPr>
                        <a:t>V</a:t>
                      </a:r>
                      <a:endParaRPr lang="nl-BE"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732" marR="51732" marT="0" marB="0">
                    <a:solidFill>
                      <a:schemeClr val="accent1">
                        <a:lumMod val="60000"/>
                        <a:lumOff val="40000"/>
                      </a:schemeClr>
                    </a:solidFill>
                  </a:tcPr>
                </a:tc>
                <a:tc>
                  <a:txBody>
                    <a:bodyPr/>
                    <a:lstStyle/>
                    <a:p>
                      <a:pPr algn="ctr">
                        <a:lnSpc>
                          <a:spcPct val="150000"/>
                        </a:lnSpc>
                        <a:spcAft>
                          <a:spcPts val="0"/>
                        </a:spcAft>
                      </a:pPr>
                      <a:r>
                        <a:rPr lang="nl-BE" sz="1400" b="0" dirty="0">
                          <a:solidFill>
                            <a:schemeClr val="tx1"/>
                          </a:solidFill>
                          <a:effectLst/>
                        </a:rPr>
                        <a:t> </a:t>
                      </a:r>
                    </a:p>
                    <a:p>
                      <a:pPr algn="ctr">
                        <a:lnSpc>
                          <a:spcPct val="150000"/>
                        </a:lnSpc>
                        <a:spcAft>
                          <a:spcPts val="0"/>
                        </a:spcAft>
                      </a:pPr>
                      <a:r>
                        <a:rPr lang="nl-BE" sz="1400" b="0" dirty="0">
                          <a:solidFill>
                            <a:schemeClr val="tx1"/>
                          </a:solidFill>
                          <a:effectLst/>
                        </a:rPr>
                        <a:t>V</a:t>
                      </a:r>
                    </a:p>
                    <a:p>
                      <a:pPr algn="ctr">
                        <a:lnSpc>
                          <a:spcPct val="150000"/>
                        </a:lnSpc>
                        <a:spcAft>
                          <a:spcPts val="0"/>
                        </a:spcAft>
                      </a:pPr>
                      <a:r>
                        <a:rPr lang="nl-BE" sz="1400" b="0" dirty="0">
                          <a:solidFill>
                            <a:schemeClr val="tx1"/>
                          </a:solidFill>
                          <a:effectLst/>
                        </a:rPr>
                        <a:t>V</a:t>
                      </a:r>
                    </a:p>
                    <a:p>
                      <a:pPr algn="ctr">
                        <a:lnSpc>
                          <a:spcPct val="150000"/>
                        </a:lnSpc>
                        <a:spcAft>
                          <a:spcPts val="0"/>
                        </a:spcAft>
                      </a:pPr>
                      <a:r>
                        <a:rPr lang="nl-BE" sz="1400" b="0" dirty="0">
                          <a:solidFill>
                            <a:schemeClr val="tx1"/>
                          </a:solidFill>
                          <a:effectLst/>
                        </a:rPr>
                        <a:t>V</a:t>
                      </a:r>
                    </a:p>
                    <a:p>
                      <a:pPr algn="ctr">
                        <a:lnSpc>
                          <a:spcPct val="150000"/>
                        </a:lnSpc>
                        <a:spcAft>
                          <a:spcPts val="0"/>
                        </a:spcAft>
                      </a:pPr>
                      <a:r>
                        <a:rPr lang="nl-BE" sz="1400" b="0" dirty="0">
                          <a:solidFill>
                            <a:schemeClr val="tx1"/>
                          </a:solidFill>
                          <a:effectLst/>
                        </a:rPr>
                        <a:t> </a:t>
                      </a:r>
                    </a:p>
                    <a:p>
                      <a:pPr algn="ctr">
                        <a:lnSpc>
                          <a:spcPct val="150000"/>
                        </a:lnSpc>
                        <a:spcAft>
                          <a:spcPts val="0"/>
                        </a:spcAft>
                      </a:pPr>
                      <a:r>
                        <a:rPr lang="nl-BE" sz="1400" b="0" dirty="0">
                          <a:solidFill>
                            <a:schemeClr val="tx1"/>
                          </a:solidFill>
                          <a:effectLst/>
                        </a:rPr>
                        <a:t>V</a:t>
                      </a:r>
                    </a:p>
                    <a:p>
                      <a:pPr algn="ctr">
                        <a:lnSpc>
                          <a:spcPct val="150000"/>
                        </a:lnSpc>
                        <a:spcAft>
                          <a:spcPts val="0"/>
                        </a:spcAft>
                      </a:pPr>
                      <a:r>
                        <a:rPr lang="nl-BE" sz="1400" b="0" dirty="0" smtClean="0">
                          <a:solidFill>
                            <a:schemeClr val="tx1"/>
                          </a:solidFill>
                          <a:effectLst/>
                        </a:rPr>
                        <a:t>V</a:t>
                      </a:r>
                    </a:p>
                    <a:p>
                      <a:pPr algn="ctr">
                        <a:lnSpc>
                          <a:spcPct val="150000"/>
                        </a:lnSpc>
                        <a:spcAft>
                          <a:spcPts val="0"/>
                        </a:spcAft>
                      </a:pPr>
                      <a:r>
                        <a:rPr lang="nl-BE" sz="1400" b="0" dirty="0" smtClean="0">
                          <a:solidFill>
                            <a:schemeClr val="tx1"/>
                          </a:solidFill>
                          <a:effectLst/>
                        </a:rPr>
                        <a:t>V</a:t>
                      </a:r>
                      <a:endParaRPr lang="nl-BE" sz="1400" b="0" dirty="0">
                        <a:solidFill>
                          <a:schemeClr val="tx1"/>
                        </a:solidFill>
                        <a:effectLst/>
                      </a:endParaRPr>
                    </a:p>
                    <a:p>
                      <a:pPr algn="ctr">
                        <a:lnSpc>
                          <a:spcPct val="150000"/>
                        </a:lnSpc>
                        <a:spcAft>
                          <a:spcPts val="0"/>
                        </a:spcAft>
                      </a:pPr>
                      <a:endParaRPr lang="nl-BE" sz="1400" b="0" dirty="0" smtClean="0">
                        <a:solidFill>
                          <a:schemeClr val="tx1"/>
                        </a:solidFill>
                        <a:effectLst/>
                      </a:endParaRPr>
                    </a:p>
                    <a:p>
                      <a:pPr algn="ctr">
                        <a:lnSpc>
                          <a:spcPct val="150000"/>
                        </a:lnSpc>
                        <a:spcAft>
                          <a:spcPts val="0"/>
                        </a:spcAft>
                      </a:pPr>
                      <a:r>
                        <a:rPr lang="nl-BE" sz="1400" b="0" dirty="0" smtClean="0">
                          <a:solidFill>
                            <a:schemeClr val="tx1"/>
                          </a:solidFill>
                          <a:effectLst/>
                        </a:rPr>
                        <a:t>V</a:t>
                      </a:r>
                      <a:endParaRPr lang="nl-BE"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732" marR="51732" marT="0" marB="0">
                    <a:solidFill>
                      <a:schemeClr val="accent1">
                        <a:lumMod val="60000"/>
                        <a:lumOff val="40000"/>
                      </a:schemeClr>
                    </a:solidFill>
                  </a:tcPr>
                </a:tc>
                <a:tc>
                  <a:txBody>
                    <a:bodyPr/>
                    <a:lstStyle/>
                    <a:p>
                      <a:pPr algn="ctr">
                        <a:lnSpc>
                          <a:spcPct val="150000"/>
                        </a:lnSpc>
                        <a:spcAft>
                          <a:spcPts val="0"/>
                        </a:spcAft>
                      </a:pPr>
                      <a:r>
                        <a:rPr lang="nl-BE" sz="1400" b="0" dirty="0">
                          <a:solidFill>
                            <a:schemeClr val="tx1"/>
                          </a:solidFill>
                          <a:effectLst/>
                        </a:rPr>
                        <a:t> </a:t>
                      </a:r>
                    </a:p>
                    <a:p>
                      <a:pPr algn="ctr">
                        <a:lnSpc>
                          <a:spcPct val="150000"/>
                        </a:lnSpc>
                        <a:spcAft>
                          <a:spcPts val="0"/>
                        </a:spcAft>
                      </a:pPr>
                      <a:r>
                        <a:rPr lang="nl-BE" sz="1400" b="0" dirty="0">
                          <a:solidFill>
                            <a:schemeClr val="tx1"/>
                          </a:solidFill>
                          <a:effectLst/>
                        </a:rPr>
                        <a:t>V</a:t>
                      </a:r>
                    </a:p>
                    <a:p>
                      <a:pPr algn="ctr">
                        <a:lnSpc>
                          <a:spcPct val="150000"/>
                        </a:lnSpc>
                        <a:spcAft>
                          <a:spcPts val="0"/>
                        </a:spcAft>
                      </a:pPr>
                      <a:r>
                        <a:rPr lang="nl-BE" sz="1400" b="0" dirty="0">
                          <a:solidFill>
                            <a:schemeClr val="tx1"/>
                          </a:solidFill>
                          <a:effectLst/>
                        </a:rPr>
                        <a:t>V</a:t>
                      </a:r>
                    </a:p>
                    <a:p>
                      <a:pPr algn="ctr">
                        <a:lnSpc>
                          <a:spcPct val="150000"/>
                        </a:lnSpc>
                        <a:spcAft>
                          <a:spcPts val="0"/>
                        </a:spcAft>
                      </a:pPr>
                      <a:r>
                        <a:rPr lang="nl-BE" sz="1400" b="0" dirty="0">
                          <a:solidFill>
                            <a:schemeClr val="tx1"/>
                          </a:solidFill>
                          <a:effectLst/>
                        </a:rPr>
                        <a:t>V</a:t>
                      </a:r>
                    </a:p>
                    <a:p>
                      <a:pPr algn="ctr">
                        <a:lnSpc>
                          <a:spcPct val="150000"/>
                        </a:lnSpc>
                        <a:spcAft>
                          <a:spcPts val="0"/>
                        </a:spcAft>
                      </a:pPr>
                      <a:r>
                        <a:rPr lang="nl-BE" sz="1400" b="0" dirty="0">
                          <a:solidFill>
                            <a:schemeClr val="tx1"/>
                          </a:solidFill>
                          <a:effectLst/>
                        </a:rPr>
                        <a:t> </a:t>
                      </a:r>
                    </a:p>
                    <a:p>
                      <a:pPr algn="ctr">
                        <a:lnSpc>
                          <a:spcPct val="150000"/>
                        </a:lnSpc>
                        <a:spcAft>
                          <a:spcPts val="0"/>
                        </a:spcAft>
                      </a:pPr>
                      <a:r>
                        <a:rPr lang="nl-BE" sz="1400" b="0" dirty="0">
                          <a:solidFill>
                            <a:schemeClr val="tx1"/>
                          </a:solidFill>
                          <a:effectLst/>
                        </a:rPr>
                        <a:t>V</a:t>
                      </a:r>
                    </a:p>
                    <a:p>
                      <a:pPr algn="ctr">
                        <a:lnSpc>
                          <a:spcPct val="150000"/>
                        </a:lnSpc>
                        <a:spcAft>
                          <a:spcPts val="0"/>
                        </a:spcAft>
                      </a:pPr>
                      <a:endParaRPr lang="nl-BE" sz="1400" b="0" dirty="0" smtClean="0">
                        <a:solidFill>
                          <a:schemeClr val="tx1"/>
                        </a:solidFill>
                        <a:effectLst/>
                      </a:endParaRPr>
                    </a:p>
                    <a:p>
                      <a:pPr algn="ctr">
                        <a:lnSpc>
                          <a:spcPct val="150000"/>
                        </a:lnSpc>
                        <a:spcAft>
                          <a:spcPts val="0"/>
                        </a:spcAft>
                      </a:pPr>
                      <a:r>
                        <a:rPr lang="nl-BE" sz="1400" b="0" dirty="0" smtClean="0">
                          <a:solidFill>
                            <a:schemeClr val="tx1"/>
                          </a:solidFill>
                          <a:effectLst/>
                        </a:rPr>
                        <a:t>V</a:t>
                      </a:r>
                      <a:endParaRPr lang="nl-BE" sz="1400" b="0" dirty="0">
                        <a:solidFill>
                          <a:schemeClr val="tx1"/>
                        </a:solidFill>
                        <a:effectLst/>
                      </a:endParaRPr>
                    </a:p>
                    <a:p>
                      <a:pPr algn="ctr">
                        <a:lnSpc>
                          <a:spcPct val="150000"/>
                        </a:lnSpc>
                        <a:spcAft>
                          <a:spcPts val="0"/>
                        </a:spcAft>
                      </a:pPr>
                      <a:r>
                        <a:rPr lang="nl-BE" sz="1400" b="0" dirty="0">
                          <a:solidFill>
                            <a:schemeClr val="tx1"/>
                          </a:solidFill>
                          <a:effectLst/>
                        </a:rPr>
                        <a:t> </a:t>
                      </a:r>
                    </a:p>
                    <a:p>
                      <a:pPr algn="ctr">
                        <a:lnSpc>
                          <a:spcPct val="150000"/>
                        </a:lnSpc>
                        <a:spcAft>
                          <a:spcPts val="0"/>
                        </a:spcAft>
                      </a:pPr>
                      <a:r>
                        <a:rPr lang="nl-BE" sz="1400" b="0" dirty="0">
                          <a:solidFill>
                            <a:schemeClr val="tx1"/>
                          </a:solidFill>
                          <a:effectLst/>
                        </a:rPr>
                        <a:t>V</a:t>
                      </a:r>
                      <a:endParaRPr lang="nl-BE"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732" marR="51732" marT="0" marB="0">
                    <a:solidFill>
                      <a:schemeClr val="accent1">
                        <a:lumMod val="60000"/>
                        <a:lumOff val="40000"/>
                      </a:schemeClr>
                    </a:solidFill>
                  </a:tcPr>
                </a:tc>
                <a:tc>
                  <a:txBody>
                    <a:bodyPr/>
                    <a:lstStyle/>
                    <a:p>
                      <a:pPr algn="ctr">
                        <a:lnSpc>
                          <a:spcPct val="150000"/>
                        </a:lnSpc>
                        <a:spcAft>
                          <a:spcPts val="0"/>
                        </a:spcAft>
                      </a:pPr>
                      <a:r>
                        <a:rPr lang="nl-BE" sz="1400" b="0" dirty="0">
                          <a:solidFill>
                            <a:schemeClr val="tx1"/>
                          </a:solidFill>
                          <a:effectLst/>
                        </a:rPr>
                        <a:t> </a:t>
                      </a:r>
                    </a:p>
                    <a:p>
                      <a:pPr algn="ctr">
                        <a:lnSpc>
                          <a:spcPct val="150000"/>
                        </a:lnSpc>
                        <a:spcAft>
                          <a:spcPts val="0"/>
                        </a:spcAft>
                      </a:pPr>
                      <a:r>
                        <a:rPr lang="nl-BE" sz="1400" b="0" dirty="0">
                          <a:solidFill>
                            <a:schemeClr val="tx1"/>
                          </a:solidFill>
                          <a:effectLst/>
                        </a:rPr>
                        <a:t>V</a:t>
                      </a:r>
                    </a:p>
                    <a:p>
                      <a:pPr algn="ctr">
                        <a:lnSpc>
                          <a:spcPct val="150000"/>
                        </a:lnSpc>
                        <a:spcAft>
                          <a:spcPts val="0"/>
                        </a:spcAft>
                      </a:pPr>
                      <a:r>
                        <a:rPr lang="nl-BE" sz="1400" b="0" dirty="0">
                          <a:solidFill>
                            <a:schemeClr val="tx1"/>
                          </a:solidFill>
                          <a:effectLst/>
                        </a:rPr>
                        <a:t>V</a:t>
                      </a:r>
                    </a:p>
                    <a:p>
                      <a:pPr algn="ctr">
                        <a:lnSpc>
                          <a:spcPct val="150000"/>
                        </a:lnSpc>
                        <a:spcAft>
                          <a:spcPts val="0"/>
                        </a:spcAft>
                      </a:pPr>
                      <a:r>
                        <a:rPr lang="nl-BE" sz="1400" b="0" dirty="0">
                          <a:solidFill>
                            <a:schemeClr val="tx1"/>
                          </a:solidFill>
                          <a:effectLst/>
                        </a:rPr>
                        <a:t> </a:t>
                      </a:r>
                    </a:p>
                    <a:p>
                      <a:pPr algn="ctr">
                        <a:lnSpc>
                          <a:spcPct val="150000"/>
                        </a:lnSpc>
                        <a:spcAft>
                          <a:spcPts val="0"/>
                        </a:spcAft>
                      </a:pPr>
                      <a:r>
                        <a:rPr lang="nl-BE" sz="1400" b="0" dirty="0">
                          <a:solidFill>
                            <a:schemeClr val="tx1"/>
                          </a:solidFill>
                          <a:effectLst/>
                        </a:rPr>
                        <a:t> </a:t>
                      </a:r>
                    </a:p>
                    <a:p>
                      <a:pPr algn="ctr">
                        <a:lnSpc>
                          <a:spcPct val="150000"/>
                        </a:lnSpc>
                        <a:spcAft>
                          <a:spcPts val="0"/>
                        </a:spcAft>
                      </a:pPr>
                      <a:r>
                        <a:rPr lang="nl-BE" sz="1400" b="0" dirty="0">
                          <a:solidFill>
                            <a:schemeClr val="tx1"/>
                          </a:solidFill>
                          <a:effectLst/>
                        </a:rPr>
                        <a:t>V</a:t>
                      </a:r>
                    </a:p>
                    <a:p>
                      <a:pPr algn="ctr">
                        <a:lnSpc>
                          <a:spcPct val="150000"/>
                        </a:lnSpc>
                        <a:spcAft>
                          <a:spcPts val="0"/>
                        </a:spcAft>
                      </a:pPr>
                      <a:r>
                        <a:rPr lang="nl-BE" sz="1400" b="0" dirty="0">
                          <a:solidFill>
                            <a:schemeClr val="tx1"/>
                          </a:solidFill>
                          <a:effectLst/>
                        </a:rPr>
                        <a:t>V</a:t>
                      </a:r>
                      <a:endParaRPr lang="nl-BE"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732" marR="51732" marT="0" marB="0">
                    <a:solidFill>
                      <a:schemeClr val="accent1">
                        <a:lumMod val="60000"/>
                        <a:lumOff val="40000"/>
                      </a:schemeClr>
                    </a:solidFill>
                  </a:tcPr>
                </a:tc>
                <a:tc>
                  <a:txBody>
                    <a:bodyPr/>
                    <a:lstStyle/>
                    <a:p>
                      <a:pPr algn="ctr">
                        <a:lnSpc>
                          <a:spcPct val="150000"/>
                        </a:lnSpc>
                        <a:spcAft>
                          <a:spcPts val="0"/>
                        </a:spcAft>
                      </a:pPr>
                      <a:r>
                        <a:rPr lang="nl-BE" sz="1400" b="0" dirty="0">
                          <a:solidFill>
                            <a:schemeClr val="tx1"/>
                          </a:solidFill>
                          <a:effectLst/>
                        </a:rPr>
                        <a:t> </a:t>
                      </a:r>
                    </a:p>
                    <a:p>
                      <a:pPr algn="ctr">
                        <a:lnSpc>
                          <a:spcPct val="150000"/>
                        </a:lnSpc>
                        <a:spcAft>
                          <a:spcPts val="0"/>
                        </a:spcAft>
                      </a:pPr>
                      <a:r>
                        <a:rPr lang="nl-BE" sz="1400" b="0" dirty="0">
                          <a:solidFill>
                            <a:schemeClr val="tx1"/>
                          </a:solidFill>
                          <a:effectLst/>
                        </a:rPr>
                        <a:t>V</a:t>
                      </a:r>
                    </a:p>
                    <a:p>
                      <a:pPr algn="ctr">
                        <a:lnSpc>
                          <a:spcPct val="150000"/>
                        </a:lnSpc>
                        <a:spcAft>
                          <a:spcPts val="0"/>
                        </a:spcAft>
                      </a:pPr>
                      <a:r>
                        <a:rPr lang="nl-BE" sz="1400" b="0" dirty="0">
                          <a:solidFill>
                            <a:schemeClr val="tx1"/>
                          </a:solidFill>
                          <a:effectLst/>
                        </a:rPr>
                        <a:t>V</a:t>
                      </a:r>
                    </a:p>
                    <a:p>
                      <a:pPr algn="ctr">
                        <a:lnSpc>
                          <a:spcPct val="150000"/>
                        </a:lnSpc>
                        <a:spcAft>
                          <a:spcPts val="0"/>
                        </a:spcAft>
                      </a:pPr>
                      <a:r>
                        <a:rPr lang="nl-BE" sz="1400" b="0" dirty="0">
                          <a:solidFill>
                            <a:schemeClr val="tx1"/>
                          </a:solidFill>
                          <a:effectLst/>
                        </a:rPr>
                        <a:t> </a:t>
                      </a:r>
                    </a:p>
                    <a:p>
                      <a:pPr algn="ctr">
                        <a:lnSpc>
                          <a:spcPct val="150000"/>
                        </a:lnSpc>
                        <a:spcAft>
                          <a:spcPts val="0"/>
                        </a:spcAft>
                      </a:pPr>
                      <a:r>
                        <a:rPr lang="nl-BE" sz="1400" b="0" dirty="0">
                          <a:solidFill>
                            <a:schemeClr val="tx1"/>
                          </a:solidFill>
                          <a:effectLst/>
                        </a:rPr>
                        <a:t> </a:t>
                      </a:r>
                    </a:p>
                    <a:p>
                      <a:pPr algn="ctr">
                        <a:lnSpc>
                          <a:spcPct val="150000"/>
                        </a:lnSpc>
                        <a:spcAft>
                          <a:spcPts val="0"/>
                        </a:spcAft>
                      </a:pPr>
                      <a:r>
                        <a:rPr lang="nl-BE" sz="1400" b="0" dirty="0">
                          <a:solidFill>
                            <a:schemeClr val="tx1"/>
                          </a:solidFill>
                          <a:effectLst/>
                        </a:rPr>
                        <a:t>V</a:t>
                      </a:r>
                    </a:p>
                    <a:p>
                      <a:pPr algn="ctr">
                        <a:lnSpc>
                          <a:spcPct val="150000"/>
                        </a:lnSpc>
                        <a:spcAft>
                          <a:spcPts val="0"/>
                        </a:spcAft>
                      </a:pPr>
                      <a:r>
                        <a:rPr lang="nl-BE" sz="1400" b="0" dirty="0">
                          <a:solidFill>
                            <a:schemeClr val="tx1"/>
                          </a:solidFill>
                          <a:effectLst/>
                        </a:rPr>
                        <a:t> </a:t>
                      </a:r>
                      <a:endParaRPr lang="nl-BE"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732" marR="51732" marT="0" marB="0">
                    <a:solidFill>
                      <a:schemeClr val="accent1">
                        <a:lumMod val="60000"/>
                        <a:lumOff val="40000"/>
                      </a:schemeClr>
                    </a:solidFill>
                  </a:tcPr>
                </a:tc>
              </a:tr>
            </a:tbl>
          </a:graphicData>
        </a:graphic>
      </p:graphicFrame>
      <p:graphicFrame>
        <p:nvGraphicFramePr>
          <p:cNvPr id="7" name="Tabel 6"/>
          <p:cNvGraphicFramePr>
            <a:graphicFrameLocks noGrp="1"/>
          </p:cNvGraphicFramePr>
          <p:nvPr>
            <p:extLst>
              <p:ext uri="{D42A27DB-BD31-4B8C-83A1-F6EECF244321}">
                <p14:modId xmlns:p14="http://schemas.microsoft.com/office/powerpoint/2010/main" val="2606997557"/>
              </p:ext>
            </p:extLst>
          </p:nvPr>
        </p:nvGraphicFramePr>
        <p:xfrm>
          <a:off x="2843808" y="764704"/>
          <a:ext cx="6300192" cy="1545807"/>
        </p:xfrm>
        <a:graphic>
          <a:graphicData uri="http://schemas.openxmlformats.org/drawingml/2006/table">
            <a:tbl>
              <a:tblPr firstRow="1" firstCol="1" bandRow="1">
                <a:tableStyleId>{5C22544A-7EE6-4342-B048-85BDC9FD1C3A}</a:tableStyleId>
              </a:tblPr>
              <a:tblGrid>
                <a:gridCol w="1296144"/>
                <a:gridCol w="1368152"/>
                <a:gridCol w="1152128"/>
                <a:gridCol w="1204447"/>
                <a:gridCol w="1279321"/>
              </a:tblGrid>
              <a:tr h="1545807">
                <a:tc>
                  <a:txBody>
                    <a:bodyPr/>
                    <a:lstStyle/>
                    <a:p>
                      <a:pPr algn="ctr">
                        <a:lnSpc>
                          <a:spcPct val="150000"/>
                        </a:lnSpc>
                        <a:spcAft>
                          <a:spcPts val="0"/>
                        </a:spcAft>
                      </a:pPr>
                      <a:r>
                        <a:rPr lang="nl-BE" sz="1400" u="sng" dirty="0" err="1">
                          <a:solidFill>
                            <a:schemeClr val="tx1"/>
                          </a:solidFill>
                          <a:effectLst/>
                        </a:rPr>
                        <a:t>certolizumab</a:t>
                      </a:r>
                      <a:endParaRPr lang="nl-BE" sz="1400" dirty="0">
                        <a:solidFill>
                          <a:schemeClr val="tx1"/>
                        </a:solidFill>
                        <a:effectLst/>
                      </a:endParaRPr>
                    </a:p>
                    <a:p>
                      <a:pPr algn="ctr">
                        <a:lnSpc>
                          <a:spcPct val="150000"/>
                        </a:lnSpc>
                        <a:spcAft>
                          <a:spcPts val="0"/>
                        </a:spcAft>
                      </a:pPr>
                      <a:r>
                        <a:rPr lang="nl-BE" sz="1400" u="sng" dirty="0" err="1">
                          <a:solidFill>
                            <a:schemeClr val="tx1"/>
                          </a:solidFill>
                          <a:effectLst/>
                        </a:rPr>
                        <a:t>Cimzia</a:t>
                      </a:r>
                      <a:r>
                        <a:rPr lang="nl-BE" sz="1400" u="sng" dirty="0">
                          <a:solidFill>
                            <a:schemeClr val="tx1"/>
                          </a:solidFill>
                          <a:effectLst/>
                        </a:rPr>
                        <a:t>®</a:t>
                      </a:r>
                      <a:endParaRPr lang="nl-B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859" marR="63859" marT="0" marB="0"/>
                </a:tc>
                <a:tc>
                  <a:txBody>
                    <a:bodyPr/>
                    <a:lstStyle/>
                    <a:p>
                      <a:pPr algn="ctr">
                        <a:lnSpc>
                          <a:spcPct val="150000"/>
                        </a:lnSpc>
                        <a:spcAft>
                          <a:spcPts val="0"/>
                        </a:spcAft>
                      </a:pPr>
                      <a:r>
                        <a:rPr lang="nl-BE" sz="1400" u="sng" dirty="0" err="1">
                          <a:solidFill>
                            <a:schemeClr val="tx1"/>
                          </a:solidFill>
                          <a:effectLst/>
                        </a:rPr>
                        <a:t>Etanercept</a:t>
                      </a:r>
                      <a:endParaRPr lang="nl-BE" sz="1400" dirty="0">
                        <a:solidFill>
                          <a:schemeClr val="tx1"/>
                        </a:solidFill>
                        <a:effectLst/>
                      </a:endParaRPr>
                    </a:p>
                    <a:p>
                      <a:pPr algn="ctr">
                        <a:lnSpc>
                          <a:spcPct val="150000"/>
                        </a:lnSpc>
                        <a:spcAft>
                          <a:spcPts val="0"/>
                        </a:spcAft>
                      </a:pPr>
                      <a:r>
                        <a:rPr lang="nl-BE" sz="1400" u="sng" dirty="0" err="1">
                          <a:solidFill>
                            <a:schemeClr val="tx1"/>
                          </a:solidFill>
                          <a:effectLst/>
                        </a:rPr>
                        <a:t>Enbrel</a:t>
                      </a:r>
                      <a:r>
                        <a:rPr lang="nl-BE" sz="1400" u="sng" dirty="0">
                          <a:solidFill>
                            <a:schemeClr val="tx1"/>
                          </a:solidFill>
                          <a:effectLst/>
                        </a:rPr>
                        <a:t>®</a:t>
                      </a:r>
                      <a:endParaRPr lang="nl-B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859" marR="63859" marT="0" marB="0"/>
                </a:tc>
                <a:tc>
                  <a:txBody>
                    <a:bodyPr/>
                    <a:lstStyle/>
                    <a:p>
                      <a:pPr algn="ctr">
                        <a:lnSpc>
                          <a:spcPct val="150000"/>
                        </a:lnSpc>
                        <a:spcAft>
                          <a:spcPts val="0"/>
                        </a:spcAft>
                      </a:pPr>
                      <a:r>
                        <a:rPr lang="nl-BE" sz="1400" u="sng" dirty="0" err="1">
                          <a:solidFill>
                            <a:schemeClr val="tx1"/>
                          </a:solidFill>
                          <a:effectLst/>
                        </a:rPr>
                        <a:t>Adalimumab</a:t>
                      </a:r>
                      <a:endParaRPr lang="nl-BE" sz="1400" dirty="0">
                        <a:solidFill>
                          <a:schemeClr val="tx1"/>
                        </a:solidFill>
                        <a:effectLst/>
                      </a:endParaRPr>
                    </a:p>
                    <a:p>
                      <a:pPr algn="ctr">
                        <a:lnSpc>
                          <a:spcPct val="150000"/>
                        </a:lnSpc>
                        <a:spcAft>
                          <a:spcPts val="0"/>
                        </a:spcAft>
                      </a:pPr>
                      <a:r>
                        <a:rPr lang="nl-BE" sz="1400" u="sng" dirty="0" err="1">
                          <a:solidFill>
                            <a:schemeClr val="tx1"/>
                          </a:solidFill>
                          <a:effectLst/>
                        </a:rPr>
                        <a:t>Humira</a:t>
                      </a:r>
                      <a:r>
                        <a:rPr lang="nl-BE" sz="1400" u="sng" dirty="0">
                          <a:solidFill>
                            <a:schemeClr val="tx1"/>
                          </a:solidFill>
                          <a:effectLst/>
                        </a:rPr>
                        <a:t>®</a:t>
                      </a:r>
                      <a:endParaRPr lang="nl-B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859" marR="63859" marT="0" marB="0"/>
                </a:tc>
                <a:tc>
                  <a:txBody>
                    <a:bodyPr/>
                    <a:lstStyle/>
                    <a:p>
                      <a:pPr algn="ctr">
                        <a:lnSpc>
                          <a:spcPct val="150000"/>
                        </a:lnSpc>
                        <a:spcAft>
                          <a:spcPts val="0"/>
                        </a:spcAft>
                      </a:pPr>
                      <a:r>
                        <a:rPr lang="nl-BE" sz="1400" u="sng" dirty="0" err="1">
                          <a:solidFill>
                            <a:schemeClr val="tx1"/>
                          </a:solidFill>
                          <a:effectLst/>
                        </a:rPr>
                        <a:t>Golimumab</a:t>
                      </a:r>
                      <a:endParaRPr lang="nl-BE" sz="1400" dirty="0">
                        <a:solidFill>
                          <a:schemeClr val="tx1"/>
                        </a:solidFill>
                        <a:effectLst/>
                      </a:endParaRPr>
                    </a:p>
                    <a:p>
                      <a:pPr algn="ctr">
                        <a:lnSpc>
                          <a:spcPct val="150000"/>
                        </a:lnSpc>
                        <a:spcAft>
                          <a:spcPts val="0"/>
                        </a:spcAft>
                      </a:pPr>
                      <a:r>
                        <a:rPr lang="nl-BE" sz="1400" u="sng" dirty="0" err="1">
                          <a:solidFill>
                            <a:schemeClr val="tx1"/>
                          </a:solidFill>
                          <a:effectLst/>
                        </a:rPr>
                        <a:t>Simponi</a:t>
                      </a:r>
                      <a:r>
                        <a:rPr lang="nl-BE" sz="1400" u="sng" dirty="0">
                          <a:solidFill>
                            <a:schemeClr val="tx1"/>
                          </a:solidFill>
                          <a:effectLst/>
                        </a:rPr>
                        <a:t>®</a:t>
                      </a:r>
                      <a:endParaRPr lang="nl-B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859" marR="63859" marT="0" marB="0"/>
                </a:tc>
                <a:tc>
                  <a:txBody>
                    <a:bodyPr/>
                    <a:lstStyle/>
                    <a:p>
                      <a:pPr algn="ctr">
                        <a:lnSpc>
                          <a:spcPct val="150000"/>
                        </a:lnSpc>
                        <a:spcAft>
                          <a:spcPts val="0"/>
                        </a:spcAft>
                      </a:pPr>
                      <a:r>
                        <a:rPr lang="nl-BE" sz="1400" dirty="0" err="1">
                          <a:solidFill>
                            <a:schemeClr val="tx1"/>
                          </a:solidFill>
                          <a:effectLst/>
                        </a:rPr>
                        <a:t>infliximab</a:t>
                      </a:r>
                      <a:r>
                        <a:rPr lang="nl-BE" sz="1400" dirty="0">
                          <a:solidFill>
                            <a:schemeClr val="tx1"/>
                          </a:solidFill>
                          <a:effectLst/>
                        </a:rPr>
                        <a:t> (</a:t>
                      </a:r>
                      <a:r>
                        <a:rPr lang="nl-BE" sz="1400" dirty="0" err="1">
                          <a:solidFill>
                            <a:schemeClr val="tx1"/>
                          </a:solidFill>
                          <a:effectLst/>
                        </a:rPr>
                        <a:t>Remicade</a:t>
                      </a:r>
                      <a:r>
                        <a:rPr lang="nl-BE" sz="1400" dirty="0">
                          <a:solidFill>
                            <a:schemeClr val="tx1"/>
                          </a:solidFill>
                          <a:effectLst/>
                        </a:rPr>
                        <a:t>®, </a:t>
                      </a:r>
                      <a:r>
                        <a:rPr lang="nl-BE" sz="1400" dirty="0" err="1">
                          <a:solidFill>
                            <a:schemeClr val="tx1"/>
                          </a:solidFill>
                          <a:effectLst/>
                        </a:rPr>
                        <a:t>Remsima</a:t>
                      </a:r>
                      <a:r>
                        <a:rPr lang="nl-BE" sz="1400" dirty="0">
                          <a:solidFill>
                            <a:schemeClr val="tx1"/>
                          </a:solidFill>
                          <a:effectLst/>
                        </a:rPr>
                        <a:t>® en </a:t>
                      </a:r>
                      <a:r>
                        <a:rPr lang="nl-BE" sz="1400" dirty="0" err="1">
                          <a:solidFill>
                            <a:schemeClr val="tx1"/>
                          </a:solidFill>
                          <a:effectLst/>
                        </a:rPr>
                        <a:t>Inflectra</a:t>
                      </a:r>
                      <a:r>
                        <a:rPr lang="nl-BE" sz="1400" dirty="0">
                          <a:solidFill>
                            <a:schemeClr val="tx1"/>
                          </a:solidFill>
                          <a:effectLst/>
                        </a:rPr>
                        <a:t>®)</a:t>
                      </a:r>
                      <a:endParaRPr lang="nl-B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859" marR="63859" marT="0" marB="0"/>
                </a:tc>
              </a:tr>
            </a:tbl>
          </a:graphicData>
        </a:graphic>
      </p:graphicFrame>
    </p:spTree>
    <p:extLst>
      <p:ext uri="{BB962C8B-B14F-4D97-AF65-F5344CB8AC3E}">
        <p14:creationId xmlns:p14="http://schemas.microsoft.com/office/powerpoint/2010/main" val="1859498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3"/>
          </p:nvPr>
        </p:nvSpPr>
        <p:spPr/>
        <p:txBody>
          <a:bodyPr/>
          <a:lstStyle/>
          <a:p>
            <a:endParaRPr lang="nl-BE"/>
          </a:p>
        </p:txBody>
      </p:sp>
      <p:graphicFrame>
        <p:nvGraphicFramePr>
          <p:cNvPr id="7" name="Tabel 6"/>
          <p:cNvGraphicFramePr>
            <a:graphicFrameLocks noGrp="1"/>
          </p:cNvGraphicFramePr>
          <p:nvPr>
            <p:extLst/>
          </p:nvPr>
        </p:nvGraphicFramePr>
        <p:xfrm>
          <a:off x="2843808" y="764704"/>
          <a:ext cx="6300192" cy="1545807"/>
        </p:xfrm>
        <a:graphic>
          <a:graphicData uri="http://schemas.openxmlformats.org/drawingml/2006/table">
            <a:tbl>
              <a:tblPr firstRow="1" firstCol="1" bandRow="1">
                <a:tableStyleId>{5C22544A-7EE6-4342-B048-85BDC9FD1C3A}</a:tableStyleId>
              </a:tblPr>
              <a:tblGrid>
                <a:gridCol w="1296144"/>
                <a:gridCol w="1368152"/>
                <a:gridCol w="1152128"/>
                <a:gridCol w="1204447"/>
                <a:gridCol w="1279321"/>
              </a:tblGrid>
              <a:tr h="1545807">
                <a:tc>
                  <a:txBody>
                    <a:bodyPr/>
                    <a:lstStyle/>
                    <a:p>
                      <a:pPr algn="ctr">
                        <a:lnSpc>
                          <a:spcPct val="150000"/>
                        </a:lnSpc>
                        <a:spcAft>
                          <a:spcPts val="0"/>
                        </a:spcAft>
                      </a:pPr>
                      <a:r>
                        <a:rPr lang="nl-BE" sz="1400" u="sng" dirty="0" err="1">
                          <a:solidFill>
                            <a:schemeClr val="tx1"/>
                          </a:solidFill>
                          <a:effectLst/>
                        </a:rPr>
                        <a:t>certolizumab</a:t>
                      </a:r>
                      <a:endParaRPr lang="nl-BE" sz="1400" dirty="0">
                        <a:solidFill>
                          <a:schemeClr val="tx1"/>
                        </a:solidFill>
                        <a:effectLst/>
                      </a:endParaRPr>
                    </a:p>
                    <a:p>
                      <a:pPr algn="ctr">
                        <a:lnSpc>
                          <a:spcPct val="150000"/>
                        </a:lnSpc>
                        <a:spcAft>
                          <a:spcPts val="0"/>
                        </a:spcAft>
                      </a:pPr>
                      <a:r>
                        <a:rPr lang="nl-BE" sz="1400" u="sng" dirty="0" err="1">
                          <a:solidFill>
                            <a:schemeClr val="tx1"/>
                          </a:solidFill>
                          <a:effectLst/>
                        </a:rPr>
                        <a:t>Cimzia</a:t>
                      </a:r>
                      <a:r>
                        <a:rPr lang="nl-BE" sz="1400" u="sng" dirty="0">
                          <a:solidFill>
                            <a:schemeClr val="tx1"/>
                          </a:solidFill>
                          <a:effectLst/>
                        </a:rPr>
                        <a:t>®</a:t>
                      </a:r>
                      <a:endParaRPr lang="nl-B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859" marR="63859" marT="0" marB="0"/>
                </a:tc>
                <a:tc>
                  <a:txBody>
                    <a:bodyPr/>
                    <a:lstStyle/>
                    <a:p>
                      <a:pPr algn="ctr">
                        <a:lnSpc>
                          <a:spcPct val="150000"/>
                        </a:lnSpc>
                        <a:spcAft>
                          <a:spcPts val="0"/>
                        </a:spcAft>
                      </a:pPr>
                      <a:r>
                        <a:rPr lang="nl-BE" sz="1400" u="sng" dirty="0" err="1">
                          <a:solidFill>
                            <a:schemeClr val="tx1"/>
                          </a:solidFill>
                          <a:effectLst/>
                        </a:rPr>
                        <a:t>Etanercept</a:t>
                      </a:r>
                      <a:endParaRPr lang="nl-BE" sz="1400" dirty="0">
                        <a:solidFill>
                          <a:schemeClr val="tx1"/>
                        </a:solidFill>
                        <a:effectLst/>
                      </a:endParaRPr>
                    </a:p>
                    <a:p>
                      <a:pPr algn="ctr">
                        <a:lnSpc>
                          <a:spcPct val="150000"/>
                        </a:lnSpc>
                        <a:spcAft>
                          <a:spcPts val="0"/>
                        </a:spcAft>
                      </a:pPr>
                      <a:r>
                        <a:rPr lang="nl-BE" sz="1400" u="sng" dirty="0" err="1">
                          <a:solidFill>
                            <a:schemeClr val="tx1"/>
                          </a:solidFill>
                          <a:effectLst/>
                        </a:rPr>
                        <a:t>Enbrel</a:t>
                      </a:r>
                      <a:r>
                        <a:rPr lang="nl-BE" sz="1400" u="sng" dirty="0">
                          <a:solidFill>
                            <a:schemeClr val="tx1"/>
                          </a:solidFill>
                          <a:effectLst/>
                        </a:rPr>
                        <a:t>®</a:t>
                      </a:r>
                      <a:endParaRPr lang="nl-B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859" marR="63859" marT="0" marB="0"/>
                </a:tc>
                <a:tc>
                  <a:txBody>
                    <a:bodyPr/>
                    <a:lstStyle/>
                    <a:p>
                      <a:pPr algn="ctr">
                        <a:lnSpc>
                          <a:spcPct val="150000"/>
                        </a:lnSpc>
                        <a:spcAft>
                          <a:spcPts val="0"/>
                        </a:spcAft>
                      </a:pPr>
                      <a:r>
                        <a:rPr lang="nl-BE" sz="1400" u="sng" dirty="0" err="1">
                          <a:solidFill>
                            <a:schemeClr val="tx1"/>
                          </a:solidFill>
                          <a:effectLst/>
                        </a:rPr>
                        <a:t>Adalimumab</a:t>
                      </a:r>
                      <a:endParaRPr lang="nl-BE" sz="1400" dirty="0">
                        <a:solidFill>
                          <a:schemeClr val="tx1"/>
                        </a:solidFill>
                        <a:effectLst/>
                      </a:endParaRPr>
                    </a:p>
                    <a:p>
                      <a:pPr algn="ctr">
                        <a:lnSpc>
                          <a:spcPct val="150000"/>
                        </a:lnSpc>
                        <a:spcAft>
                          <a:spcPts val="0"/>
                        </a:spcAft>
                      </a:pPr>
                      <a:r>
                        <a:rPr lang="nl-BE" sz="1400" u="sng" dirty="0" err="1">
                          <a:solidFill>
                            <a:schemeClr val="tx1"/>
                          </a:solidFill>
                          <a:effectLst/>
                        </a:rPr>
                        <a:t>Humira</a:t>
                      </a:r>
                      <a:r>
                        <a:rPr lang="nl-BE" sz="1400" u="sng" dirty="0">
                          <a:solidFill>
                            <a:schemeClr val="tx1"/>
                          </a:solidFill>
                          <a:effectLst/>
                        </a:rPr>
                        <a:t>®</a:t>
                      </a:r>
                      <a:endParaRPr lang="nl-B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859" marR="63859" marT="0" marB="0"/>
                </a:tc>
                <a:tc>
                  <a:txBody>
                    <a:bodyPr/>
                    <a:lstStyle/>
                    <a:p>
                      <a:pPr algn="ctr">
                        <a:lnSpc>
                          <a:spcPct val="150000"/>
                        </a:lnSpc>
                        <a:spcAft>
                          <a:spcPts val="0"/>
                        </a:spcAft>
                      </a:pPr>
                      <a:r>
                        <a:rPr lang="nl-BE" sz="1400" u="sng" dirty="0" err="1">
                          <a:solidFill>
                            <a:schemeClr val="tx1"/>
                          </a:solidFill>
                          <a:effectLst/>
                        </a:rPr>
                        <a:t>Golimumab</a:t>
                      </a:r>
                      <a:endParaRPr lang="nl-BE" sz="1400" dirty="0">
                        <a:solidFill>
                          <a:schemeClr val="tx1"/>
                        </a:solidFill>
                        <a:effectLst/>
                      </a:endParaRPr>
                    </a:p>
                    <a:p>
                      <a:pPr algn="ctr">
                        <a:lnSpc>
                          <a:spcPct val="150000"/>
                        </a:lnSpc>
                        <a:spcAft>
                          <a:spcPts val="0"/>
                        </a:spcAft>
                      </a:pPr>
                      <a:r>
                        <a:rPr lang="nl-BE" sz="1400" u="sng" dirty="0" err="1">
                          <a:solidFill>
                            <a:schemeClr val="tx1"/>
                          </a:solidFill>
                          <a:effectLst/>
                        </a:rPr>
                        <a:t>Simponi</a:t>
                      </a:r>
                      <a:r>
                        <a:rPr lang="nl-BE" sz="1400" u="sng" dirty="0">
                          <a:solidFill>
                            <a:schemeClr val="tx1"/>
                          </a:solidFill>
                          <a:effectLst/>
                        </a:rPr>
                        <a:t>®</a:t>
                      </a:r>
                      <a:endParaRPr lang="nl-B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859" marR="63859" marT="0" marB="0"/>
                </a:tc>
                <a:tc>
                  <a:txBody>
                    <a:bodyPr/>
                    <a:lstStyle/>
                    <a:p>
                      <a:pPr algn="ctr">
                        <a:lnSpc>
                          <a:spcPct val="150000"/>
                        </a:lnSpc>
                        <a:spcAft>
                          <a:spcPts val="0"/>
                        </a:spcAft>
                      </a:pPr>
                      <a:r>
                        <a:rPr lang="nl-BE" sz="1400" dirty="0" err="1">
                          <a:solidFill>
                            <a:schemeClr val="tx1"/>
                          </a:solidFill>
                          <a:effectLst/>
                        </a:rPr>
                        <a:t>infliximab</a:t>
                      </a:r>
                      <a:r>
                        <a:rPr lang="nl-BE" sz="1400" dirty="0">
                          <a:solidFill>
                            <a:schemeClr val="tx1"/>
                          </a:solidFill>
                          <a:effectLst/>
                        </a:rPr>
                        <a:t> (</a:t>
                      </a:r>
                      <a:r>
                        <a:rPr lang="nl-BE" sz="1400" dirty="0" err="1">
                          <a:solidFill>
                            <a:schemeClr val="tx1"/>
                          </a:solidFill>
                          <a:effectLst/>
                        </a:rPr>
                        <a:t>Remicade</a:t>
                      </a:r>
                      <a:r>
                        <a:rPr lang="nl-BE" sz="1400" dirty="0">
                          <a:solidFill>
                            <a:schemeClr val="tx1"/>
                          </a:solidFill>
                          <a:effectLst/>
                        </a:rPr>
                        <a:t>®, </a:t>
                      </a:r>
                      <a:r>
                        <a:rPr lang="nl-BE" sz="1400" dirty="0" err="1">
                          <a:solidFill>
                            <a:schemeClr val="tx1"/>
                          </a:solidFill>
                          <a:effectLst/>
                        </a:rPr>
                        <a:t>Remsima</a:t>
                      </a:r>
                      <a:r>
                        <a:rPr lang="nl-BE" sz="1400" dirty="0">
                          <a:solidFill>
                            <a:schemeClr val="tx1"/>
                          </a:solidFill>
                          <a:effectLst/>
                        </a:rPr>
                        <a:t>® en </a:t>
                      </a:r>
                      <a:r>
                        <a:rPr lang="nl-BE" sz="1400" dirty="0" err="1">
                          <a:solidFill>
                            <a:schemeClr val="tx1"/>
                          </a:solidFill>
                          <a:effectLst/>
                        </a:rPr>
                        <a:t>Inflectra</a:t>
                      </a:r>
                      <a:r>
                        <a:rPr lang="nl-BE" sz="1400" dirty="0">
                          <a:solidFill>
                            <a:schemeClr val="tx1"/>
                          </a:solidFill>
                          <a:effectLst/>
                        </a:rPr>
                        <a:t>®)</a:t>
                      </a:r>
                      <a:endParaRPr lang="nl-BE"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859" marR="63859" marT="0" marB="0"/>
                </a:tc>
              </a:tr>
            </a:tbl>
          </a:graphicData>
        </a:graphic>
      </p:graphicFrame>
      <p:graphicFrame>
        <p:nvGraphicFramePr>
          <p:cNvPr id="5" name="Tijdelijke aanduiding voor inhoud 6"/>
          <p:cNvGraphicFramePr>
            <a:graphicFrameLocks/>
          </p:cNvGraphicFramePr>
          <p:nvPr>
            <p:extLst>
              <p:ext uri="{D42A27DB-BD31-4B8C-83A1-F6EECF244321}">
                <p14:modId xmlns:p14="http://schemas.microsoft.com/office/powerpoint/2010/main" val="2190079684"/>
              </p:ext>
            </p:extLst>
          </p:nvPr>
        </p:nvGraphicFramePr>
        <p:xfrm>
          <a:off x="3" y="2160291"/>
          <a:ext cx="9143999" cy="3816423"/>
        </p:xfrm>
        <a:graphic>
          <a:graphicData uri="http://schemas.openxmlformats.org/drawingml/2006/table">
            <a:tbl>
              <a:tblPr firstRow="1" firstCol="1" bandRow="1">
                <a:tableStyleId>{5C22544A-7EE6-4342-B048-85BDC9FD1C3A}</a:tableStyleId>
              </a:tblPr>
              <a:tblGrid>
                <a:gridCol w="2843805"/>
                <a:gridCol w="1296144"/>
                <a:gridCol w="1368152"/>
                <a:gridCol w="1152128"/>
                <a:gridCol w="1224136"/>
                <a:gridCol w="1259634"/>
              </a:tblGrid>
              <a:tr h="1734738">
                <a:tc>
                  <a:txBody>
                    <a:bodyPr/>
                    <a:lstStyle/>
                    <a:p>
                      <a:pPr>
                        <a:lnSpc>
                          <a:spcPct val="150000"/>
                        </a:lnSpc>
                        <a:spcAft>
                          <a:spcPts val="0"/>
                        </a:spcAft>
                      </a:pPr>
                      <a:r>
                        <a:rPr lang="nl-BE" sz="1400" b="0" u="sng" dirty="0">
                          <a:solidFill>
                            <a:schemeClr val="tx1"/>
                          </a:solidFill>
                          <a:effectLst/>
                        </a:rPr>
                        <a:t>Gastro-enterologie</a:t>
                      </a:r>
                      <a:endParaRPr lang="nl-BE" sz="1400" b="0" dirty="0">
                        <a:solidFill>
                          <a:schemeClr val="tx1"/>
                        </a:solidFill>
                        <a:effectLst/>
                      </a:endParaRPr>
                    </a:p>
                    <a:p>
                      <a:pPr marL="342900" lvl="0" indent="-342900">
                        <a:lnSpc>
                          <a:spcPct val="150000"/>
                        </a:lnSpc>
                        <a:spcAft>
                          <a:spcPts val="0"/>
                        </a:spcAft>
                        <a:buFont typeface="Calibri Light" panose="020F0302020204030204" pitchFamily="34" charset="0"/>
                        <a:buChar char="-"/>
                      </a:pPr>
                      <a:r>
                        <a:rPr lang="nl-BE" sz="1400" b="0" dirty="0">
                          <a:solidFill>
                            <a:schemeClr val="tx1"/>
                          </a:solidFill>
                          <a:effectLst/>
                        </a:rPr>
                        <a:t>Ziekte van </a:t>
                      </a:r>
                      <a:r>
                        <a:rPr lang="nl-BE" sz="1400" b="0" dirty="0" err="1">
                          <a:solidFill>
                            <a:schemeClr val="tx1"/>
                          </a:solidFill>
                          <a:effectLst/>
                        </a:rPr>
                        <a:t>Crohn</a:t>
                      </a:r>
                      <a:r>
                        <a:rPr lang="nl-BE" sz="1400" b="0" dirty="0">
                          <a:solidFill>
                            <a:schemeClr val="tx1"/>
                          </a:solidFill>
                          <a:effectLst/>
                        </a:rPr>
                        <a:t> (CD)</a:t>
                      </a:r>
                    </a:p>
                    <a:p>
                      <a:pPr marL="342900" lvl="0" indent="-342900">
                        <a:lnSpc>
                          <a:spcPct val="150000"/>
                        </a:lnSpc>
                        <a:spcAft>
                          <a:spcPts val="0"/>
                        </a:spcAft>
                        <a:buFont typeface="Calibri Light" panose="020F0302020204030204" pitchFamily="34" charset="0"/>
                        <a:buChar char="-"/>
                      </a:pPr>
                      <a:r>
                        <a:rPr lang="nl-BE" sz="1400" b="0" dirty="0">
                          <a:solidFill>
                            <a:schemeClr val="tx1"/>
                          </a:solidFill>
                          <a:effectLst/>
                        </a:rPr>
                        <a:t>Juveniele ziekte van </a:t>
                      </a:r>
                      <a:r>
                        <a:rPr lang="nl-BE" sz="1400" b="0" dirty="0" err="1">
                          <a:solidFill>
                            <a:schemeClr val="tx1"/>
                          </a:solidFill>
                          <a:effectLst/>
                        </a:rPr>
                        <a:t>Crohn</a:t>
                      </a:r>
                      <a:r>
                        <a:rPr lang="nl-BE" sz="1400" b="0" dirty="0">
                          <a:solidFill>
                            <a:schemeClr val="tx1"/>
                          </a:solidFill>
                          <a:effectLst/>
                        </a:rPr>
                        <a:t> (</a:t>
                      </a:r>
                      <a:r>
                        <a:rPr lang="nl-BE" sz="1400" b="0" dirty="0" err="1">
                          <a:solidFill>
                            <a:schemeClr val="tx1"/>
                          </a:solidFill>
                          <a:effectLst/>
                        </a:rPr>
                        <a:t>JCr</a:t>
                      </a:r>
                      <a:r>
                        <a:rPr lang="nl-BE" sz="1400" b="0" dirty="0">
                          <a:solidFill>
                            <a:schemeClr val="tx1"/>
                          </a:solidFill>
                          <a:effectLst/>
                        </a:rPr>
                        <a:t>)</a:t>
                      </a:r>
                    </a:p>
                    <a:p>
                      <a:pPr marL="342900" lvl="0" indent="-342900">
                        <a:lnSpc>
                          <a:spcPct val="150000"/>
                        </a:lnSpc>
                        <a:spcAft>
                          <a:spcPts val="0"/>
                        </a:spcAft>
                        <a:buFont typeface="Calibri Light" panose="020F0302020204030204" pitchFamily="34" charset="0"/>
                        <a:buChar char="-"/>
                      </a:pPr>
                      <a:r>
                        <a:rPr lang="nl-BE" sz="1400" b="0" dirty="0">
                          <a:solidFill>
                            <a:schemeClr val="tx1"/>
                          </a:solidFill>
                          <a:effectLst/>
                        </a:rPr>
                        <a:t>Colitis ulcerosa (CU)</a:t>
                      </a:r>
                    </a:p>
                    <a:p>
                      <a:pPr marL="342900" lvl="0" indent="-342900">
                        <a:lnSpc>
                          <a:spcPct val="150000"/>
                        </a:lnSpc>
                        <a:spcAft>
                          <a:spcPts val="0"/>
                        </a:spcAft>
                        <a:buFont typeface="Calibri Light" panose="020F0302020204030204" pitchFamily="34" charset="0"/>
                        <a:buChar char="-"/>
                      </a:pPr>
                      <a:r>
                        <a:rPr lang="nl-BE" sz="1400" b="0" dirty="0">
                          <a:solidFill>
                            <a:schemeClr val="tx1"/>
                          </a:solidFill>
                          <a:effectLst/>
                        </a:rPr>
                        <a:t>Juveniele colitis ulcerosa (</a:t>
                      </a:r>
                      <a:r>
                        <a:rPr lang="nl-BE" sz="1400" b="0" dirty="0" err="1">
                          <a:solidFill>
                            <a:schemeClr val="tx1"/>
                          </a:solidFill>
                          <a:effectLst/>
                        </a:rPr>
                        <a:t>jCU</a:t>
                      </a:r>
                      <a:r>
                        <a:rPr lang="nl-BE" sz="1400" b="0" dirty="0">
                          <a:solidFill>
                            <a:schemeClr val="tx1"/>
                          </a:solidFill>
                          <a:effectLst/>
                        </a:rPr>
                        <a:t>)</a:t>
                      </a:r>
                      <a:endParaRPr lang="nl-BE"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732" marR="51732" marT="0" marB="0"/>
                </a:tc>
                <a:tc>
                  <a:txBody>
                    <a:bodyPr/>
                    <a:lstStyle/>
                    <a:p>
                      <a:pPr algn="ctr">
                        <a:lnSpc>
                          <a:spcPct val="150000"/>
                        </a:lnSpc>
                        <a:spcAft>
                          <a:spcPts val="0"/>
                        </a:spcAft>
                      </a:pPr>
                      <a:r>
                        <a:rPr lang="nl-BE" sz="1400" b="0" dirty="0">
                          <a:solidFill>
                            <a:schemeClr val="tx1"/>
                          </a:solidFill>
                          <a:effectLst/>
                        </a:rPr>
                        <a:t> </a:t>
                      </a:r>
                      <a:endParaRPr lang="nl-BE"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732" marR="51732" marT="0" marB="0">
                    <a:solidFill>
                      <a:schemeClr val="accent1">
                        <a:lumMod val="60000"/>
                        <a:lumOff val="40000"/>
                      </a:schemeClr>
                    </a:solidFill>
                  </a:tcPr>
                </a:tc>
                <a:tc>
                  <a:txBody>
                    <a:bodyPr/>
                    <a:lstStyle/>
                    <a:p>
                      <a:pPr algn="ctr">
                        <a:lnSpc>
                          <a:spcPct val="150000"/>
                        </a:lnSpc>
                        <a:spcAft>
                          <a:spcPts val="0"/>
                        </a:spcAft>
                      </a:pPr>
                      <a:r>
                        <a:rPr lang="nl-BE" sz="1400" b="0" dirty="0">
                          <a:solidFill>
                            <a:schemeClr val="tx1"/>
                          </a:solidFill>
                          <a:effectLst/>
                        </a:rPr>
                        <a:t> </a:t>
                      </a:r>
                      <a:endParaRPr lang="nl-BE"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732" marR="51732" marT="0" marB="0">
                    <a:solidFill>
                      <a:schemeClr val="accent1">
                        <a:lumMod val="60000"/>
                        <a:lumOff val="40000"/>
                      </a:schemeClr>
                    </a:solidFill>
                  </a:tcPr>
                </a:tc>
                <a:tc>
                  <a:txBody>
                    <a:bodyPr/>
                    <a:lstStyle/>
                    <a:p>
                      <a:pPr algn="ctr">
                        <a:lnSpc>
                          <a:spcPct val="150000"/>
                        </a:lnSpc>
                        <a:spcAft>
                          <a:spcPts val="0"/>
                        </a:spcAft>
                      </a:pPr>
                      <a:r>
                        <a:rPr lang="nl-BE" sz="1400" b="0" dirty="0">
                          <a:solidFill>
                            <a:schemeClr val="tx1"/>
                          </a:solidFill>
                          <a:effectLst/>
                        </a:rPr>
                        <a:t> </a:t>
                      </a:r>
                    </a:p>
                    <a:p>
                      <a:pPr algn="ctr">
                        <a:lnSpc>
                          <a:spcPct val="150000"/>
                        </a:lnSpc>
                        <a:spcAft>
                          <a:spcPts val="0"/>
                        </a:spcAft>
                      </a:pPr>
                      <a:r>
                        <a:rPr lang="nl-BE" sz="1400" b="0" dirty="0">
                          <a:solidFill>
                            <a:schemeClr val="tx1"/>
                          </a:solidFill>
                          <a:effectLst/>
                        </a:rPr>
                        <a:t>V</a:t>
                      </a:r>
                    </a:p>
                    <a:p>
                      <a:pPr algn="ctr">
                        <a:lnSpc>
                          <a:spcPct val="150000"/>
                        </a:lnSpc>
                        <a:spcAft>
                          <a:spcPts val="0"/>
                        </a:spcAft>
                      </a:pPr>
                      <a:r>
                        <a:rPr lang="nl-BE" sz="1400" b="0" dirty="0">
                          <a:solidFill>
                            <a:schemeClr val="tx1"/>
                          </a:solidFill>
                          <a:effectLst/>
                        </a:rPr>
                        <a:t>V</a:t>
                      </a:r>
                    </a:p>
                    <a:p>
                      <a:pPr algn="ctr">
                        <a:lnSpc>
                          <a:spcPct val="150000"/>
                        </a:lnSpc>
                        <a:spcAft>
                          <a:spcPts val="0"/>
                        </a:spcAft>
                      </a:pPr>
                      <a:r>
                        <a:rPr lang="nl-BE" sz="1400" b="0" dirty="0">
                          <a:solidFill>
                            <a:schemeClr val="tx1"/>
                          </a:solidFill>
                          <a:effectLst/>
                        </a:rPr>
                        <a:t>V</a:t>
                      </a:r>
                      <a:endParaRPr lang="nl-BE"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732" marR="51732" marT="0" marB="0">
                    <a:solidFill>
                      <a:schemeClr val="accent1">
                        <a:lumMod val="60000"/>
                        <a:lumOff val="40000"/>
                      </a:schemeClr>
                    </a:solidFill>
                  </a:tcPr>
                </a:tc>
                <a:tc>
                  <a:txBody>
                    <a:bodyPr/>
                    <a:lstStyle/>
                    <a:p>
                      <a:pPr algn="ctr">
                        <a:lnSpc>
                          <a:spcPct val="150000"/>
                        </a:lnSpc>
                        <a:spcAft>
                          <a:spcPts val="0"/>
                        </a:spcAft>
                      </a:pPr>
                      <a:r>
                        <a:rPr lang="nl-BE" sz="1400" b="0" dirty="0">
                          <a:solidFill>
                            <a:schemeClr val="tx1"/>
                          </a:solidFill>
                          <a:effectLst/>
                        </a:rPr>
                        <a:t> </a:t>
                      </a:r>
                    </a:p>
                    <a:p>
                      <a:pPr algn="ctr">
                        <a:lnSpc>
                          <a:spcPct val="150000"/>
                        </a:lnSpc>
                        <a:spcAft>
                          <a:spcPts val="0"/>
                        </a:spcAft>
                      </a:pPr>
                      <a:r>
                        <a:rPr lang="nl-BE" sz="1400" b="0" dirty="0">
                          <a:solidFill>
                            <a:schemeClr val="tx1"/>
                          </a:solidFill>
                          <a:effectLst/>
                        </a:rPr>
                        <a:t> </a:t>
                      </a:r>
                    </a:p>
                    <a:p>
                      <a:pPr algn="ctr">
                        <a:lnSpc>
                          <a:spcPct val="150000"/>
                        </a:lnSpc>
                        <a:spcAft>
                          <a:spcPts val="0"/>
                        </a:spcAft>
                      </a:pPr>
                      <a:r>
                        <a:rPr lang="nl-BE" sz="1400" b="0" dirty="0">
                          <a:solidFill>
                            <a:schemeClr val="tx1"/>
                          </a:solidFill>
                          <a:effectLst/>
                        </a:rPr>
                        <a:t> </a:t>
                      </a:r>
                    </a:p>
                    <a:p>
                      <a:pPr algn="ctr">
                        <a:lnSpc>
                          <a:spcPct val="150000"/>
                        </a:lnSpc>
                        <a:spcAft>
                          <a:spcPts val="0"/>
                        </a:spcAft>
                      </a:pPr>
                      <a:r>
                        <a:rPr lang="nl-BE" sz="1400" b="0" dirty="0">
                          <a:solidFill>
                            <a:schemeClr val="tx1"/>
                          </a:solidFill>
                          <a:effectLst/>
                        </a:rPr>
                        <a:t>V</a:t>
                      </a:r>
                      <a:endParaRPr lang="nl-BE"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732" marR="51732" marT="0" marB="0">
                    <a:solidFill>
                      <a:schemeClr val="accent1">
                        <a:lumMod val="60000"/>
                        <a:lumOff val="40000"/>
                      </a:schemeClr>
                    </a:solidFill>
                  </a:tcPr>
                </a:tc>
                <a:tc>
                  <a:txBody>
                    <a:bodyPr/>
                    <a:lstStyle/>
                    <a:p>
                      <a:pPr algn="ctr">
                        <a:lnSpc>
                          <a:spcPct val="150000"/>
                        </a:lnSpc>
                        <a:spcAft>
                          <a:spcPts val="0"/>
                        </a:spcAft>
                      </a:pPr>
                      <a:r>
                        <a:rPr lang="nl-BE" sz="1400" b="0" dirty="0">
                          <a:solidFill>
                            <a:schemeClr val="tx1"/>
                          </a:solidFill>
                          <a:effectLst/>
                        </a:rPr>
                        <a:t> </a:t>
                      </a:r>
                    </a:p>
                    <a:p>
                      <a:pPr algn="ctr">
                        <a:lnSpc>
                          <a:spcPct val="150000"/>
                        </a:lnSpc>
                        <a:spcAft>
                          <a:spcPts val="0"/>
                        </a:spcAft>
                      </a:pPr>
                      <a:r>
                        <a:rPr lang="nl-BE" sz="1400" b="0" dirty="0">
                          <a:solidFill>
                            <a:schemeClr val="tx1"/>
                          </a:solidFill>
                          <a:effectLst/>
                        </a:rPr>
                        <a:t>V</a:t>
                      </a:r>
                    </a:p>
                    <a:p>
                      <a:pPr algn="ctr">
                        <a:lnSpc>
                          <a:spcPct val="150000"/>
                        </a:lnSpc>
                        <a:spcAft>
                          <a:spcPts val="0"/>
                        </a:spcAft>
                      </a:pPr>
                      <a:r>
                        <a:rPr lang="nl-BE" sz="1400" b="0" dirty="0">
                          <a:solidFill>
                            <a:schemeClr val="tx1"/>
                          </a:solidFill>
                          <a:effectLst/>
                        </a:rPr>
                        <a:t>V</a:t>
                      </a:r>
                    </a:p>
                    <a:p>
                      <a:pPr algn="ctr">
                        <a:lnSpc>
                          <a:spcPct val="150000"/>
                        </a:lnSpc>
                        <a:spcAft>
                          <a:spcPts val="0"/>
                        </a:spcAft>
                      </a:pPr>
                      <a:r>
                        <a:rPr lang="nl-BE" sz="1400" b="0" dirty="0">
                          <a:solidFill>
                            <a:schemeClr val="tx1"/>
                          </a:solidFill>
                          <a:effectLst/>
                        </a:rPr>
                        <a:t>V</a:t>
                      </a:r>
                    </a:p>
                    <a:p>
                      <a:pPr algn="ctr">
                        <a:lnSpc>
                          <a:spcPct val="150000"/>
                        </a:lnSpc>
                        <a:spcAft>
                          <a:spcPts val="0"/>
                        </a:spcAft>
                      </a:pPr>
                      <a:r>
                        <a:rPr lang="nl-BE" sz="1400" b="0" dirty="0">
                          <a:solidFill>
                            <a:schemeClr val="tx1"/>
                          </a:solidFill>
                          <a:effectLst/>
                        </a:rPr>
                        <a:t>V</a:t>
                      </a:r>
                      <a:endParaRPr lang="nl-BE"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732" marR="51732" marT="0" marB="0">
                    <a:solidFill>
                      <a:schemeClr val="accent1">
                        <a:lumMod val="60000"/>
                        <a:lumOff val="40000"/>
                      </a:schemeClr>
                    </a:solidFill>
                  </a:tcPr>
                </a:tc>
              </a:tr>
              <a:tr h="1387791">
                <a:tc>
                  <a:txBody>
                    <a:bodyPr/>
                    <a:lstStyle/>
                    <a:p>
                      <a:pPr>
                        <a:lnSpc>
                          <a:spcPct val="150000"/>
                        </a:lnSpc>
                        <a:spcAft>
                          <a:spcPts val="0"/>
                        </a:spcAft>
                      </a:pPr>
                      <a:r>
                        <a:rPr lang="nl-BE" sz="1400" b="0" u="sng" dirty="0">
                          <a:solidFill>
                            <a:schemeClr val="tx1"/>
                          </a:solidFill>
                          <a:effectLst/>
                        </a:rPr>
                        <a:t>Dermatologie</a:t>
                      </a:r>
                      <a:endParaRPr lang="nl-BE" sz="1400" b="0" dirty="0">
                        <a:solidFill>
                          <a:schemeClr val="tx1"/>
                        </a:solidFill>
                        <a:effectLst/>
                      </a:endParaRPr>
                    </a:p>
                    <a:p>
                      <a:pPr marL="342900" lvl="0" indent="-342900">
                        <a:lnSpc>
                          <a:spcPct val="150000"/>
                        </a:lnSpc>
                        <a:spcAft>
                          <a:spcPts val="0"/>
                        </a:spcAft>
                        <a:buFont typeface="Calibri Light" panose="020F0302020204030204" pitchFamily="34" charset="0"/>
                        <a:buChar char="-"/>
                      </a:pPr>
                      <a:r>
                        <a:rPr lang="nl-BE" sz="1400" b="0" dirty="0">
                          <a:solidFill>
                            <a:schemeClr val="tx1"/>
                          </a:solidFill>
                          <a:effectLst/>
                        </a:rPr>
                        <a:t>Psoriasis (</a:t>
                      </a:r>
                      <a:r>
                        <a:rPr lang="nl-BE" sz="1400" b="0" dirty="0" err="1">
                          <a:solidFill>
                            <a:schemeClr val="tx1"/>
                          </a:solidFill>
                          <a:effectLst/>
                        </a:rPr>
                        <a:t>Pso</a:t>
                      </a:r>
                      <a:r>
                        <a:rPr lang="nl-BE" sz="1400" b="0" dirty="0">
                          <a:solidFill>
                            <a:schemeClr val="tx1"/>
                          </a:solidFill>
                          <a:effectLst/>
                        </a:rPr>
                        <a:t>)</a:t>
                      </a:r>
                    </a:p>
                    <a:p>
                      <a:pPr marL="342900" lvl="0" indent="-342900">
                        <a:lnSpc>
                          <a:spcPct val="150000"/>
                        </a:lnSpc>
                        <a:spcAft>
                          <a:spcPts val="0"/>
                        </a:spcAft>
                        <a:buFont typeface="Calibri Light" panose="020F0302020204030204" pitchFamily="34" charset="0"/>
                        <a:buChar char="-"/>
                      </a:pPr>
                      <a:r>
                        <a:rPr lang="nl-BE" sz="1400" b="0" dirty="0">
                          <a:solidFill>
                            <a:schemeClr val="tx1"/>
                          </a:solidFill>
                          <a:effectLst/>
                        </a:rPr>
                        <a:t>Pediatrische psoriasis (</a:t>
                      </a:r>
                      <a:r>
                        <a:rPr lang="nl-BE" sz="1400" b="0" dirty="0" err="1">
                          <a:solidFill>
                            <a:schemeClr val="tx1"/>
                          </a:solidFill>
                          <a:effectLst/>
                        </a:rPr>
                        <a:t>PPso</a:t>
                      </a:r>
                      <a:r>
                        <a:rPr lang="nl-BE" sz="1400" b="0" dirty="0">
                          <a:solidFill>
                            <a:schemeClr val="tx1"/>
                          </a:solidFill>
                          <a:effectLst/>
                        </a:rPr>
                        <a:t>)</a:t>
                      </a:r>
                    </a:p>
                    <a:p>
                      <a:pPr marL="342900" lvl="0" indent="-342900">
                        <a:lnSpc>
                          <a:spcPct val="150000"/>
                        </a:lnSpc>
                        <a:spcAft>
                          <a:spcPts val="0"/>
                        </a:spcAft>
                        <a:buFont typeface="Calibri Light" panose="020F0302020204030204" pitchFamily="34" charset="0"/>
                        <a:buChar char="-"/>
                      </a:pPr>
                      <a:r>
                        <a:rPr lang="nl-BE" sz="1400" b="0" dirty="0" err="1">
                          <a:solidFill>
                            <a:schemeClr val="tx1"/>
                          </a:solidFill>
                          <a:effectLst/>
                        </a:rPr>
                        <a:t>Hidratenitis</a:t>
                      </a:r>
                      <a:r>
                        <a:rPr lang="nl-BE" sz="1400" b="0" dirty="0">
                          <a:solidFill>
                            <a:schemeClr val="tx1"/>
                          </a:solidFill>
                          <a:effectLst/>
                        </a:rPr>
                        <a:t> </a:t>
                      </a:r>
                      <a:r>
                        <a:rPr lang="nl-BE" sz="1400" b="0" dirty="0" err="1">
                          <a:solidFill>
                            <a:schemeClr val="tx1"/>
                          </a:solidFill>
                          <a:effectLst/>
                        </a:rPr>
                        <a:t>suppurativa</a:t>
                      </a:r>
                      <a:r>
                        <a:rPr lang="nl-BE" sz="1400" b="0" dirty="0">
                          <a:solidFill>
                            <a:schemeClr val="tx1"/>
                          </a:solidFill>
                          <a:effectLst/>
                        </a:rPr>
                        <a:t> (HS)</a:t>
                      </a:r>
                      <a:endParaRPr lang="nl-BE"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732" marR="51732" marT="0" marB="0"/>
                </a:tc>
                <a:tc>
                  <a:txBody>
                    <a:bodyPr/>
                    <a:lstStyle/>
                    <a:p>
                      <a:pPr algn="ctr">
                        <a:lnSpc>
                          <a:spcPct val="150000"/>
                        </a:lnSpc>
                        <a:spcAft>
                          <a:spcPts val="0"/>
                        </a:spcAft>
                      </a:pPr>
                      <a:r>
                        <a:rPr lang="nl-BE" sz="1400" b="0">
                          <a:solidFill>
                            <a:schemeClr val="tx1"/>
                          </a:solidFill>
                          <a:effectLst/>
                        </a:rPr>
                        <a:t> </a:t>
                      </a:r>
                    </a:p>
                    <a:p>
                      <a:pPr algn="ctr">
                        <a:lnSpc>
                          <a:spcPct val="150000"/>
                        </a:lnSpc>
                        <a:spcAft>
                          <a:spcPts val="0"/>
                        </a:spcAft>
                      </a:pPr>
                      <a:r>
                        <a:rPr lang="nl-BE" sz="1400" b="0">
                          <a:solidFill>
                            <a:schemeClr val="tx1"/>
                          </a:solidFill>
                          <a:effectLst/>
                        </a:rPr>
                        <a:t> </a:t>
                      </a:r>
                      <a:endParaRPr lang="nl-BE"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732" marR="51732" marT="0" marB="0">
                    <a:solidFill>
                      <a:schemeClr val="accent1">
                        <a:lumMod val="60000"/>
                        <a:lumOff val="40000"/>
                      </a:schemeClr>
                    </a:solidFill>
                  </a:tcPr>
                </a:tc>
                <a:tc>
                  <a:txBody>
                    <a:bodyPr/>
                    <a:lstStyle/>
                    <a:p>
                      <a:pPr algn="ctr">
                        <a:lnSpc>
                          <a:spcPct val="150000"/>
                        </a:lnSpc>
                        <a:spcAft>
                          <a:spcPts val="0"/>
                        </a:spcAft>
                      </a:pPr>
                      <a:r>
                        <a:rPr lang="nl-BE" sz="1400" b="0">
                          <a:solidFill>
                            <a:schemeClr val="tx1"/>
                          </a:solidFill>
                          <a:effectLst/>
                        </a:rPr>
                        <a:t> </a:t>
                      </a:r>
                    </a:p>
                    <a:p>
                      <a:pPr algn="ctr">
                        <a:lnSpc>
                          <a:spcPct val="150000"/>
                        </a:lnSpc>
                        <a:spcAft>
                          <a:spcPts val="0"/>
                        </a:spcAft>
                      </a:pPr>
                      <a:r>
                        <a:rPr lang="nl-BE" sz="1400" b="0">
                          <a:solidFill>
                            <a:schemeClr val="tx1"/>
                          </a:solidFill>
                          <a:effectLst/>
                        </a:rPr>
                        <a:t>V</a:t>
                      </a:r>
                    </a:p>
                    <a:p>
                      <a:pPr algn="ctr">
                        <a:lnSpc>
                          <a:spcPct val="150000"/>
                        </a:lnSpc>
                        <a:spcAft>
                          <a:spcPts val="0"/>
                        </a:spcAft>
                      </a:pPr>
                      <a:r>
                        <a:rPr lang="nl-BE" sz="1400" b="0">
                          <a:solidFill>
                            <a:schemeClr val="tx1"/>
                          </a:solidFill>
                          <a:effectLst/>
                        </a:rPr>
                        <a:t>V</a:t>
                      </a:r>
                      <a:endParaRPr lang="nl-BE"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732" marR="51732" marT="0" marB="0">
                    <a:solidFill>
                      <a:schemeClr val="accent1">
                        <a:lumMod val="60000"/>
                        <a:lumOff val="40000"/>
                      </a:schemeClr>
                    </a:solidFill>
                  </a:tcPr>
                </a:tc>
                <a:tc>
                  <a:txBody>
                    <a:bodyPr/>
                    <a:lstStyle/>
                    <a:p>
                      <a:pPr algn="ctr">
                        <a:lnSpc>
                          <a:spcPct val="150000"/>
                        </a:lnSpc>
                        <a:spcAft>
                          <a:spcPts val="0"/>
                        </a:spcAft>
                      </a:pPr>
                      <a:r>
                        <a:rPr lang="nl-BE" sz="1400" b="0">
                          <a:solidFill>
                            <a:schemeClr val="tx1"/>
                          </a:solidFill>
                          <a:effectLst/>
                        </a:rPr>
                        <a:t> </a:t>
                      </a:r>
                    </a:p>
                    <a:p>
                      <a:pPr algn="ctr">
                        <a:lnSpc>
                          <a:spcPct val="150000"/>
                        </a:lnSpc>
                        <a:spcAft>
                          <a:spcPts val="0"/>
                        </a:spcAft>
                      </a:pPr>
                      <a:r>
                        <a:rPr lang="nl-BE" sz="1400" b="0">
                          <a:solidFill>
                            <a:schemeClr val="tx1"/>
                          </a:solidFill>
                          <a:effectLst/>
                        </a:rPr>
                        <a:t>V</a:t>
                      </a:r>
                    </a:p>
                    <a:p>
                      <a:pPr algn="ctr">
                        <a:lnSpc>
                          <a:spcPct val="150000"/>
                        </a:lnSpc>
                        <a:spcAft>
                          <a:spcPts val="0"/>
                        </a:spcAft>
                      </a:pPr>
                      <a:r>
                        <a:rPr lang="nl-BE" sz="1400" b="0">
                          <a:solidFill>
                            <a:schemeClr val="tx1"/>
                          </a:solidFill>
                          <a:effectLst/>
                        </a:rPr>
                        <a:t>V</a:t>
                      </a:r>
                    </a:p>
                    <a:p>
                      <a:pPr algn="ctr">
                        <a:lnSpc>
                          <a:spcPct val="150000"/>
                        </a:lnSpc>
                        <a:spcAft>
                          <a:spcPts val="0"/>
                        </a:spcAft>
                      </a:pPr>
                      <a:r>
                        <a:rPr lang="nl-BE" sz="1400" b="0">
                          <a:solidFill>
                            <a:schemeClr val="tx1"/>
                          </a:solidFill>
                          <a:effectLst/>
                        </a:rPr>
                        <a:t>V</a:t>
                      </a:r>
                      <a:endParaRPr lang="nl-BE"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732" marR="51732" marT="0" marB="0">
                    <a:solidFill>
                      <a:schemeClr val="accent1">
                        <a:lumMod val="60000"/>
                        <a:lumOff val="40000"/>
                      </a:schemeClr>
                    </a:solidFill>
                  </a:tcPr>
                </a:tc>
                <a:tc>
                  <a:txBody>
                    <a:bodyPr/>
                    <a:lstStyle/>
                    <a:p>
                      <a:pPr algn="ctr">
                        <a:lnSpc>
                          <a:spcPct val="150000"/>
                        </a:lnSpc>
                        <a:spcAft>
                          <a:spcPts val="0"/>
                        </a:spcAft>
                      </a:pPr>
                      <a:r>
                        <a:rPr lang="nl-BE" sz="1400" b="0" dirty="0">
                          <a:solidFill>
                            <a:schemeClr val="tx1"/>
                          </a:solidFill>
                          <a:effectLst/>
                        </a:rPr>
                        <a:t> </a:t>
                      </a:r>
                      <a:endParaRPr lang="nl-BE"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732" marR="51732" marT="0" marB="0">
                    <a:solidFill>
                      <a:schemeClr val="accent1">
                        <a:lumMod val="60000"/>
                        <a:lumOff val="40000"/>
                      </a:schemeClr>
                    </a:solidFill>
                  </a:tcPr>
                </a:tc>
                <a:tc>
                  <a:txBody>
                    <a:bodyPr/>
                    <a:lstStyle/>
                    <a:p>
                      <a:pPr algn="ctr">
                        <a:lnSpc>
                          <a:spcPct val="150000"/>
                        </a:lnSpc>
                        <a:spcAft>
                          <a:spcPts val="0"/>
                        </a:spcAft>
                      </a:pPr>
                      <a:r>
                        <a:rPr lang="nl-BE" sz="1400" b="0" dirty="0">
                          <a:solidFill>
                            <a:schemeClr val="tx1"/>
                          </a:solidFill>
                          <a:effectLst/>
                        </a:rPr>
                        <a:t> </a:t>
                      </a:r>
                    </a:p>
                    <a:p>
                      <a:pPr algn="ctr">
                        <a:lnSpc>
                          <a:spcPct val="150000"/>
                        </a:lnSpc>
                        <a:spcAft>
                          <a:spcPts val="0"/>
                        </a:spcAft>
                      </a:pPr>
                      <a:r>
                        <a:rPr lang="nl-BE" sz="1400" b="0" dirty="0">
                          <a:solidFill>
                            <a:schemeClr val="tx1"/>
                          </a:solidFill>
                          <a:effectLst/>
                        </a:rPr>
                        <a:t>V</a:t>
                      </a:r>
                      <a:endParaRPr lang="nl-BE"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732" marR="51732" marT="0" marB="0">
                    <a:solidFill>
                      <a:schemeClr val="accent1">
                        <a:lumMod val="60000"/>
                        <a:lumOff val="40000"/>
                      </a:schemeClr>
                    </a:solidFill>
                  </a:tcPr>
                </a:tc>
              </a:tr>
              <a:tr h="693894">
                <a:tc>
                  <a:txBody>
                    <a:bodyPr/>
                    <a:lstStyle/>
                    <a:p>
                      <a:pPr>
                        <a:lnSpc>
                          <a:spcPct val="150000"/>
                        </a:lnSpc>
                        <a:spcAft>
                          <a:spcPts val="0"/>
                        </a:spcAft>
                      </a:pPr>
                      <a:r>
                        <a:rPr lang="nl-BE" sz="1400" b="0" u="sng" dirty="0">
                          <a:solidFill>
                            <a:schemeClr val="tx1"/>
                          </a:solidFill>
                          <a:effectLst/>
                        </a:rPr>
                        <a:t>Oftalmologie</a:t>
                      </a:r>
                      <a:endParaRPr lang="nl-BE" sz="1400" b="0" dirty="0">
                        <a:solidFill>
                          <a:schemeClr val="tx1"/>
                        </a:solidFill>
                        <a:effectLst/>
                      </a:endParaRPr>
                    </a:p>
                    <a:p>
                      <a:pPr marL="342900" lvl="0" indent="-342900">
                        <a:lnSpc>
                          <a:spcPct val="150000"/>
                        </a:lnSpc>
                        <a:spcAft>
                          <a:spcPts val="0"/>
                        </a:spcAft>
                        <a:buFont typeface="Calibri Light" panose="020F0302020204030204" pitchFamily="34" charset="0"/>
                        <a:buChar char="-"/>
                      </a:pPr>
                      <a:r>
                        <a:rPr lang="nl-BE" sz="1400" b="0" dirty="0" err="1">
                          <a:solidFill>
                            <a:schemeClr val="tx1"/>
                          </a:solidFill>
                          <a:effectLst/>
                        </a:rPr>
                        <a:t>Uveïtis</a:t>
                      </a:r>
                      <a:endParaRPr lang="nl-BE"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732" marR="51732" marT="0" marB="0"/>
                </a:tc>
                <a:tc>
                  <a:txBody>
                    <a:bodyPr/>
                    <a:lstStyle/>
                    <a:p>
                      <a:pPr algn="ctr">
                        <a:lnSpc>
                          <a:spcPct val="150000"/>
                        </a:lnSpc>
                        <a:spcAft>
                          <a:spcPts val="0"/>
                        </a:spcAft>
                      </a:pPr>
                      <a:r>
                        <a:rPr lang="nl-BE" sz="1400" b="0">
                          <a:solidFill>
                            <a:schemeClr val="tx1"/>
                          </a:solidFill>
                          <a:effectLst/>
                        </a:rPr>
                        <a:t> </a:t>
                      </a:r>
                      <a:endParaRPr lang="nl-BE"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732" marR="51732" marT="0" marB="0">
                    <a:solidFill>
                      <a:schemeClr val="accent1">
                        <a:lumMod val="60000"/>
                        <a:lumOff val="40000"/>
                      </a:schemeClr>
                    </a:solidFill>
                  </a:tcPr>
                </a:tc>
                <a:tc>
                  <a:txBody>
                    <a:bodyPr/>
                    <a:lstStyle/>
                    <a:p>
                      <a:pPr algn="ctr">
                        <a:lnSpc>
                          <a:spcPct val="150000"/>
                        </a:lnSpc>
                        <a:spcAft>
                          <a:spcPts val="0"/>
                        </a:spcAft>
                      </a:pPr>
                      <a:r>
                        <a:rPr lang="nl-BE" sz="1400" b="0" dirty="0">
                          <a:solidFill>
                            <a:schemeClr val="tx1"/>
                          </a:solidFill>
                          <a:effectLst/>
                        </a:rPr>
                        <a:t> </a:t>
                      </a:r>
                      <a:endParaRPr lang="nl-BE"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732" marR="51732" marT="0" marB="0">
                    <a:solidFill>
                      <a:schemeClr val="accent1">
                        <a:lumMod val="60000"/>
                        <a:lumOff val="40000"/>
                      </a:schemeClr>
                    </a:solidFill>
                  </a:tcPr>
                </a:tc>
                <a:tc>
                  <a:txBody>
                    <a:bodyPr/>
                    <a:lstStyle/>
                    <a:p>
                      <a:pPr algn="ctr">
                        <a:lnSpc>
                          <a:spcPct val="150000"/>
                        </a:lnSpc>
                        <a:spcAft>
                          <a:spcPts val="0"/>
                        </a:spcAft>
                      </a:pPr>
                      <a:r>
                        <a:rPr lang="nl-BE" sz="1400" b="0">
                          <a:solidFill>
                            <a:schemeClr val="tx1"/>
                          </a:solidFill>
                          <a:effectLst/>
                        </a:rPr>
                        <a:t> </a:t>
                      </a:r>
                    </a:p>
                    <a:p>
                      <a:pPr algn="ctr">
                        <a:lnSpc>
                          <a:spcPct val="150000"/>
                        </a:lnSpc>
                        <a:spcAft>
                          <a:spcPts val="0"/>
                        </a:spcAft>
                      </a:pPr>
                      <a:r>
                        <a:rPr lang="nl-BE" sz="1400" b="0">
                          <a:solidFill>
                            <a:schemeClr val="tx1"/>
                          </a:solidFill>
                          <a:effectLst/>
                        </a:rPr>
                        <a:t>V</a:t>
                      </a:r>
                      <a:endParaRPr lang="nl-BE"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732" marR="51732" marT="0" marB="0">
                    <a:solidFill>
                      <a:schemeClr val="accent1">
                        <a:lumMod val="60000"/>
                        <a:lumOff val="40000"/>
                      </a:schemeClr>
                    </a:solidFill>
                  </a:tcPr>
                </a:tc>
                <a:tc>
                  <a:txBody>
                    <a:bodyPr/>
                    <a:lstStyle/>
                    <a:p>
                      <a:pPr algn="ctr">
                        <a:lnSpc>
                          <a:spcPct val="150000"/>
                        </a:lnSpc>
                        <a:spcAft>
                          <a:spcPts val="0"/>
                        </a:spcAft>
                      </a:pPr>
                      <a:r>
                        <a:rPr lang="nl-BE" sz="1400" b="0">
                          <a:solidFill>
                            <a:schemeClr val="tx1"/>
                          </a:solidFill>
                          <a:effectLst/>
                        </a:rPr>
                        <a:t> </a:t>
                      </a:r>
                      <a:endParaRPr lang="nl-BE"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732" marR="51732" marT="0" marB="0">
                    <a:solidFill>
                      <a:schemeClr val="accent1">
                        <a:lumMod val="60000"/>
                        <a:lumOff val="40000"/>
                      </a:schemeClr>
                    </a:solidFill>
                  </a:tcPr>
                </a:tc>
                <a:tc>
                  <a:txBody>
                    <a:bodyPr/>
                    <a:lstStyle/>
                    <a:p>
                      <a:pPr algn="ctr">
                        <a:lnSpc>
                          <a:spcPct val="150000"/>
                        </a:lnSpc>
                        <a:spcAft>
                          <a:spcPts val="0"/>
                        </a:spcAft>
                      </a:pPr>
                      <a:r>
                        <a:rPr lang="nl-BE" sz="1400" b="0" dirty="0">
                          <a:solidFill>
                            <a:schemeClr val="tx1"/>
                          </a:solidFill>
                          <a:effectLst/>
                        </a:rPr>
                        <a:t> </a:t>
                      </a:r>
                      <a:endParaRPr lang="nl-BE"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732" marR="51732" marT="0" marB="0">
                    <a:solidFill>
                      <a:schemeClr val="accent1">
                        <a:lumMod val="60000"/>
                        <a:lumOff val="40000"/>
                      </a:schemeClr>
                    </a:solidFill>
                  </a:tcPr>
                </a:tc>
              </a:tr>
            </a:tbl>
          </a:graphicData>
        </a:graphic>
      </p:graphicFrame>
    </p:spTree>
    <p:extLst>
      <p:ext uri="{BB962C8B-B14F-4D97-AF65-F5344CB8AC3E}">
        <p14:creationId xmlns:p14="http://schemas.microsoft.com/office/powerpoint/2010/main" val="15390465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Injectie</a:t>
            </a:r>
            <a:endParaRPr lang="nl-BE" dirty="0"/>
          </a:p>
        </p:txBody>
      </p:sp>
      <p:sp>
        <p:nvSpPr>
          <p:cNvPr id="3" name="Tijdelijke aanduiding voor tekst 2"/>
          <p:cNvSpPr>
            <a:spLocks noGrp="1"/>
          </p:cNvSpPr>
          <p:nvPr>
            <p:ph type="body" sz="quarter" idx="14"/>
          </p:nvPr>
        </p:nvSpPr>
        <p:spPr>
          <a:xfrm>
            <a:off x="612648" y="1700213"/>
            <a:ext cx="8153527" cy="4105275"/>
          </a:xfrm>
        </p:spPr>
        <p:txBody>
          <a:bodyPr>
            <a:normAutofit/>
          </a:bodyPr>
          <a:lstStyle/>
          <a:p>
            <a:pPr marL="365760" lvl="1" indent="0">
              <a:buNone/>
            </a:pPr>
            <a:r>
              <a:rPr lang="nl-BE" u="sng" dirty="0" smtClean="0"/>
              <a:t>Wat zijn de belangrijkste aandachtspunten bij een injectie met TNF-remmers?</a:t>
            </a:r>
            <a:endParaRPr lang="nl-BE" sz="1600" u="sng" dirty="0"/>
          </a:p>
          <a:p>
            <a:pPr marL="365760" lvl="1" indent="0">
              <a:buNone/>
            </a:pPr>
            <a:endParaRPr lang="nl-BE" dirty="0" smtClean="0"/>
          </a:p>
          <a:p>
            <a:pPr marL="365760" lvl="1" indent="0">
              <a:buNone/>
            </a:pPr>
            <a:endParaRPr lang="nl-BE" sz="1600" dirty="0"/>
          </a:p>
        </p:txBody>
      </p:sp>
      <p:sp>
        <p:nvSpPr>
          <p:cNvPr id="4" name="Tijdelijke aanduiding voor tekst 3"/>
          <p:cNvSpPr>
            <a:spLocks noGrp="1"/>
          </p:cNvSpPr>
          <p:nvPr>
            <p:ph type="body" sz="quarter" idx="13"/>
          </p:nvPr>
        </p:nvSpPr>
        <p:spPr/>
        <p:txBody>
          <a:bodyPr/>
          <a:lstStyle/>
          <a:p>
            <a:endParaRPr lang="nl-BE" dirty="0"/>
          </a:p>
        </p:txBody>
      </p:sp>
    </p:spTree>
    <p:extLst>
      <p:ext uri="{BB962C8B-B14F-4D97-AF65-F5344CB8AC3E}">
        <p14:creationId xmlns:p14="http://schemas.microsoft.com/office/powerpoint/2010/main" val="5655613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Casus 1</a:t>
            </a:r>
            <a:endParaRPr lang="nl-BE" dirty="0"/>
          </a:p>
        </p:txBody>
      </p:sp>
      <p:sp>
        <p:nvSpPr>
          <p:cNvPr id="3" name="Tijdelijke aanduiding voor tekst 2"/>
          <p:cNvSpPr>
            <a:spLocks noGrp="1"/>
          </p:cNvSpPr>
          <p:nvPr>
            <p:ph type="body" sz="quarter" idx="14"/>
          </p:nvPr>
        </p:nvSpPr>
        <p:spPr>
          <a:xfrm>
            <a:off x="612648" y="1700213"/>
            <a:ext cx="8153527" cy="4105275"/>
          </a:xfrm>
        </p:spPr>
        <p:txBody>
          <a:bodyPr>
            <a:normAutofit/>
          </a:bodyPr>
          <a:lstStyle/>
          <a:p>
            <a:pPr marL="0" indent="0">
              <a:buNone/>
            </a:pPr>
            <a:r>
              <a:rPr lang="nl-BE" dirty="0"/>
              <a:t>Annelies heeft geregeld last van een reactie nadat ze de medicatie heeft toegediend en ze vindt dit wel vervelend. </a:t>
            </a:r>
          </a:p>
          <a:p>
            <a:endParaRPr lang="nl-BE" dirty="0"/>
          </a:p>
          <a:p>
            <a:pPr marL="0" indent="0">
              <a:buNone/>
            </a:pPr>
            <a:r>
              <a:rPr lang="nl-BE" u="sng" dirty="0"/>
              <a:t>Wat raad je haar </a:t>
            </a:r>
            <a:r>
              <a:rPr lang="nl-BE" u="sng" dirty="0" smtClean="0"/>
              <a:t>aan?</a:t>
            </a:r>
          </a:p>
          <a:p>
            <a:pPr marL="0" indent="0">
              <a:buNone/>
            </a:pPr>
            <a:endParaRPr lang="nl-BE" u="sng" dirty="0"/>
          </a:p>
        </p:txBody>
      </p:sp>
      <p:sp>
        <p:nvSpPr>
          <p:cNvPr id="4" name="Tijdelijke aanduiding voor tekst 3"/>
          <p:cNvSpPr>
            <a:spLocks noGrp="1"/>
          </p:cNvSpPr>
          <p:nvPr>
            <p:ph type="body" sz="quarter" idx="13"/>
          </p:nvPr>
        </p:nvSpPr>
        <p:spPr/>
        <p:txBody>
          <a:bodyPr/>
          <a:lstStyle/>
          <a:p>
            <a:endParaRPr lang="nl-BE" dirty="0"/>
          </a:p>
        </p:txBody>
      </p:sp>
    </p:spTree>
    <p:extLst>
      <p:ext uri="{BB962C8B-B14F-4D97-AF65-F5344CB8AC3E}">
        <p14:creationId xmlns:p14="http://schemas.microsoft.com/office/powerpoint/2010/main" val="1209504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smtClean="0"/>
              <a:t>Injectie – demo</a:t>
            </a:r>
            <a:endParaRPr lang="nl-BE" dirty="0"/>
          </a:p>
        </p:txBody>
      </p:sp>
      <p:sp>
        <p:nvSpPr>
          <p:cNvPr id="3" name="Tijdelijke aanduiding voor tekst 2"/>
          <p:cNvSpPr>
            <a:spLocks noGrp="1"/>
          </p:cNvSpPr>
          <p:nvPr>
            <p:ph type="body" sz="quarter" idx="14"/>
          </p:nvPr>
        </p:nvSpPr>
        <p:spPr>
          <a:xfrm>
            <a:off x="612648" y="1700213"/>
            <a:ext cx="8153527" cy="4105275"/>
          </a:xfrm>
        </p:spPr>
        <p:txBody>
          <a:bodyPr>
            <a:normAutofit/>
          </a:bodyPr>
          <a:lstStyle/>
          <a:p>
            <a:pPr marL="0" indent="0">
              <a:buNone/>
            </a:pPr>
            <a:endParaRPr lang="nl-BE" dirty="0"/>
          </a:p>
        </p:txBody>
      </p:sp>
      <p:sp>
        <p:nvSpPr>
          <p:cNvPr id="4" name="Tijdelijke aanduiding voor tekst 3"/>
          <p:cNvSpPr>
            <a:spLocks noGrp="1"/>
          </p:cNvSpPr>
          <p:nvPr>
            <p:ph type="body" sz="quarter" idx="13"/>
          </p:nvPr>
        </p:nvSpPr>
        <p:spPr/>
        <p:txBody>
          <a:bodyPr/>
          <a:lstStyle/>
          <a:p>
            <a:endParaRPr lang="nl-BE" dirty="0"/>
          </a:p>
        </p:txBody>
      </p:sp>
    </p:spTree>
    <p:extLst>
      <p:ext uri="{BB962C8B-B14F-4D97-AF65-F5344CB8AC3E}">
        <p14:creationId xmlns:p14="http://schemas.microsoft.com/office/powerpoint/2010/main" val="4336346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an">
  <a:themeElements>
    <a:clrScheme name="Aangepast 9">
      <a:dk1>
        <a:sysClr val="windowText" lastClr="000000"/>
      </a:dk1>
      <a:lt1>
        <a:sysClr val="window" lastClr="FFFFFF"/>
      </a:lt1>
      <a:dk2>
        <a:srgbClr val="233438"/>
      </a:dk2>
      <a:lt2>
        <a:srgbClr val="B7A52A"/>
      </a:lt2>
      <a:accent1>
        <a:srgbClr val="268593"/>
      </a:accent1>
      <a:accent2>
        <a:srgbClr val="233438"/>
      </a:accent2>
      <a:accent3>
        <a:srgbClr val="797027"/>
      </a:accent3>
      <a:accent4>
        <a:srgbClr val="B7A52A"/>
      </a:accent4>
      <a:accent5>
        <a:srgbClr val="23393A"/>
      </a:accent5>
      <a:accent6>
        <a:srgbClr val="268593"/>
      </a:accent6>
      <a:hlink>
        <a:srgbClr val="B7A52A"/>
      </a:hlink>
      <a:folHlink>
        <a:srgbClr val="797027"/>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568A40B-FD45-4F66-A803-05D2C20909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Presentatie van de leerling</Template>
  <TotalTime>0</TotalTime>
  <Words>793</Words>
  <Application>Microsoft Office PowerPoint</Application>
  <PresentationFormat>Diavoorstelling (4:3)</PresentationFormat>
  <Paragraphs>167</Paragraphs>
  <Slides>11</Slides>
  <Notes>6</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11</vt:i4>
      </vt:variant>
    </vt:vector>
  </HeadingPairs>
  <TitlesOfParts>
    <vt:vector size="18" baseType="lpstr">
      <vt:lpstr>Calibri</vt:lpstr>
      <vt:lpstr>Calibri Light</vt:lpstr>
      <vt:lpstr>Corbel</vt:lpstr>
      <vt:lpstr>Times New Roman</vt:lpstr>
      <vt:lpstr>Wingdings</vt:lpstr>
      <vt:lpstr>Wingdings 2</vt:lpstr>
      <vt:lpstr>Mediaan</vt:lpstr>
      <vt:lpstr>Module 1  -  plaatsbepaling TNF-remmers</vt:lpstr>
      <vt:lpstr>Topics</vt:lpstr>
      <vt:lpstr>Welke TNF-remmers?</vt:lpstr>
      <vt:lpstr>Plaats binnen DMARD’s</vt:lpstr>
      <vt:lpstr>PowerPoint-presentatie</vt:lpstr>
      <vt:lpstr>PowerPoint-presentatie</vt:lpstr>
      <vt:lpstr>Injectie</vt:lpstr>
      <vt:lpstr>Casus 1</vt:lpstr>
      <vt:lpstr>Injectie – demo</vt:lpstr>
      <vt:lpstr>Bewaring</vt:lpstr>
      <vt:lpstr>En wat met reizen?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2018-02-20T12:50:28Z</dcterms:created>
  <dcterms:modified xsi:type="dcterms:W3CDTF">2019-01-14T14:09:13Z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TC101671259990</vt:lpwstr>
  </property>
</Properties>
</file>