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258" r:id="rId3"/>
    <p:sldId id="259" r:id="rId4"/>
    <p:sldId id="260" r:id="rId5"/>
    <p:sldId id="261" r:id="rId6"/>
    <p:sldId id="262"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63" r:id="rId20"/>
    <p:sldId id="264" r:id="rId21"/>
    <p:sldId id="265" r:id="rId22"/>
    <p:sldId id="266" r:id="rId23"/>
    <p:sldId id="267" r:id="rId24"/>
    <p:sldId id="311" r:id="rId25"/>
    <p:sldId id="268" r:id="rId26"/>
    <p:sldId id="269" r:id="rId27"/>
    <p:sldId id="270" r:id="rId28"/>
    <p:sldId id="331" r:id="rId29"/>
    <p:sldId id="271" r:id="rId30"/>
    <p:sldId id="272" r:id="rId31"/>
    <p:sldId id="329" r:id="rId32"/>
    <p:sldId id="273" r:id="rId33"/>
    <p:sldId id="274" r:id="rId34"/>
    <p:sldId id="275" r:id="rId35"/>
    <p:sldId id="314" r:id="rId36"/>
    <p:sldId id="315" r:id="rId37"/>
    <p:sldId id="316" r:id="rId38"/>
    <p:sldId id="330" r:id="rId39"/>
    <p:sldId id="327" r:id="rId40"/>
    <p:sldId id="328" r:id="rId41"/>
    <p:sldId id="326" r:id="rId42"/>
    <p:sldId id="317" r:id="rId43"/>
    <p:sldId id="318" r:id="rId44"/>
    <p:sldId id="319" r:id="rId45"/>
    <p:sldId id="320" r:id="rId46"/>
    <p:sldId id="321" r:id="rId47"/>
    <p:sldId id="322" r:id="rId48"/>
    <p:sldId id="279" r:id="rId49"/>
    <p:sldId id="280" r:id="rId50"/>
    <p:sldId id="324"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e Janssens" initials="EJ" lastIdx="5" clrIdx="0">
    <p:extLst>
      <p:ext uri="{19B8F6BF-5375-455C-9EA6-DF929625EA0E}">
        <p15:presenceInfo xmlns:p15="http://schemas.microsoft.com/office/powerpoint/2012/main" userId="S-1-5-21-4060015860-3155939536-3220560164-430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0E6F78"/>
    <a:srgbClr val="007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0" d="100"/>
          <a:sy n="110" d="100"/>
        </p:scale>
        <p:origin x="918" y="108"/>
      </p:cViewPr>
      <p:guideLst/>
    </p:cSldViewPr>
  </p:slideViewPr>
  <p:notesTextViewPr>
    <p:cViewPr>
      <p:scale>
        <a:sx n="1" d="1"/>
        <a:sy n="1" d="1"/>
      </p:scale>
      <p:origin x="0" y="0"/>
    </p:cViewPr>
  </p:notesTextViewPr>
  <p:sorterViewPr>
    <p:cViewPr>
      <p:scale>
        <a:sx n="100" d="100"/>
        <a:sy n="100" d="100"/>
      </p:scale>
      <p:origin x="0" y="-341"/>
    </p:cViewPr>
  </p:sorterViewPr>
  <p:notesViewPr>
    <p:cSldViewPr snapToGrid="0">
      <p:cViewPr>
        <p:scale>
          <a:sx n="90" d="100"/>
          <a:sy n="90" d="100"/>
        </p:scale>
        <p:origin x="305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4939A-DCF2-4EE9-8683-A11A87E36D7F}" type="doc">
      <dgm:prSet loTypeId="urn:microsoft.com/office/officeart/2005/8/layout/radial5" loCatId="relationship" qsTypeId="urn:microsoft.com/office/officeart/2005/8/quickstyle/simple1" qsCatId="simple" csTypeId="urn:microsoft.com/office/officeart/2005/8/colors/accent0_2" csCatId="mainScheme" phldr="1"/>
      <dgm:spPr/>
      <dgm:t>
        <a:bodyPr/>
        <a:lstStyle/>
        <a:p>
          <a:endParaRPr lang="nl-BE"/>
        </a:p>
      </dgm:t>
    </dgm:pt>
    <dgm:pt modelId="{3F1B49F4-051A-4D47-9E34-6C8BDE095A73}">
      <dgm:prSet phldrT="[Text]"/>
      <dgm:spPr>
        <a:solidFill>
          <a:srgbClr val="A0C63F"/>
        </a:solidFill>
        <a:ln w="28575">
          <a:noFill/>
        </a:ln>
      </dgm:spPr>
      <dgm:t>
        <a:bodyPr/>
        <a:lstStyle/>
        <a:p>
          <a:r>
            <a:rPr lang="nl-BE" b="1" dirty="0">
              <a:solidFill>
                <a:schemeClr val="bg1"/>
              </a:solidFill>
              <a:latin typeface="Verdana" pitchFamily="34" charset="0"/>
              <a:ea typeface="Verdana" pitchFamily="34" charset="0"/>
              <a:cs typeface="Verdana" pitchFamily="34" charset="0"/>
            </a:rPr>
            <a:t>VAL risico</a:t>
          </a:r>
        </a:p>
      </dgm:t>
    </dgm:pt>
    <dgm:pt modelId="{F217A907-CF6C-4669-8FF6-612D7CAC8873}" type="parTrans" cxnId="{F15853EB-14DD-4D1E-98F4-0D5C7F7602F5}">
      <dgm:prSet/>
      <dgm:spPr/>
      <dgm:t>
        <a:bodyPr/>
        <a:lstStyle/>
        <a:p>
          <a:endParaRPr lang="nl-BE"/>
        </a:p>
      </dgm:t>
    </dgm:pt>
    <dgm:pt modelId="{2196CA86-1604-439B-9089-C20F85529AF0}" type="sibTrans" cxnId="{F15853EB-14DD-4D1E-98F4-0D5C7F7602F5}">
      <dgm:prSet/>
      <dgm:spPr/>
      <dgm:t>
        <a:bodyPr/>
        <a:lstStyle/>
        <a:p>
          <a:endParaRPr lang="nl-BE"/>
        </a:p>
      </dgm:t>
    </dgm:pt>
    <dgm:pt modelId="{7D6FBB78-2F3D-4713-A0F9-1407A3F3A7E6}">
      <dgm:prSet phldrT="[Text]"/>
      <dgm:spPr>
        <a:ln>
          <a:solidFill>
            <a:srgbClr val="8FBE2F"/>
          </a:solidFill>
        </a:ln>
      </dgm:spPr>
      <dgm:t>
        <a:bodyPr/>
        <a:lstStyle/>
        <a:p>
          <a:r>
            <a:rPr lang="nl-BE" dirty="0"/>
            <a:t> </a:t>
          </a:r>
        </a:p>
      </dgm:t>
    </dgm:pt>
    <dgm:pt modelId="{04B7B5AD-19AA-4209-A436-F110B38DBC08}" type="parTrans" cxnId="{70D9E235-95A8-4255-A985-FD582DEBDC11}">
      <dgm:prSet/>
      <dgm:spPr>
        <a:solidFill>
          <a:srgbClr val="A0C63F"/>
        </a:solidFill>
        <a:ln>
          <a:noFill/>
        </a:ln>
      </dgm:spPr>
      <dgm:t>
        <a:bodyPr/>
        <a:lstStyle/>
        <a:p>
          <a:endParaRPr lang="nl-BE"/>
        </a:p>
      </dgm:t>
    </dgm:pt>
    <dgm:pt modelId="{DA75D094-F114-4F42-8949-C94195160C51}" type="sibTrans" cxnId="{70D9E235-95A8-4255-A985-FD582DEBDC11}">
      <dgm:prSet/>
      <dgm:spPr/>
      <dgm:t>
        <a:bodyPr/>
        <a:lstStyle/>
        <a:p>
          <a:endParaRPr lang="nl-BE"/>
        </a:p>
      </dgm:t>
    </dgm:pt>
    <dgm:pt modelId="{2368FB0D-0DFD-45C4-9722-6DBE939A0F67}">
      <dgm:prSet phldrT="[Text]"/>
      <dgm:spPr>
        <a:ln>
          <a:solidFill>
            <a:srgbClr val="8FBE2F"/>
          </a:solidFill>
        </a:ln>
      </dgm:spPr>
      <dgm:t>
        <a:bodyPr/>
        <a:lstStyle/>
        <a:p>
          <a:r>
            <a:rPr lang="nl-BE" dirty="0"/>
            <a:t> </a:t>
          </a:r>
        </a:p>
      </dgm:t>
    </dgm:pt>
    <dgm:pt modelId="{7C321246-CB5C-4B06-887F-B21FA0E22D2F}" type="parTrans" cxnId="{2674F17C-CE31-49C4-9205-BFD8FF66663A}">
      <dgm:prSet/>
      <dgm:spPr>
        <a:solidFill>
          <a:srgbClr val="A0C63F"/>
        </a:solidFill>
        <a:ln>
          <a:noFill/>
        </a:ln>
      </dgm:spPr>
      <dgm:t>
        <a:bodyPr/>
        <a:lstStyle/>
        <a:p>
          <a:endParaRPr lang="nl-BE"/>
        </a:p>
      </dgm:t>
    </dgm:pt>
    <dgm:pt modelId="{91F45018-FD1B-4906-8D40-E152B49B16FF}" type="sibTrans" cxnId="{2674F17C-CE31-49C4-9205-BFD8FF66663A}">
      <dgm:prSet/>
      <dgm:spPr/>
      <dgm:t>
        <a:bodyPr/>
        <a:lstStyle/>
        <a:p>
          <a:endParaRPr lang="nl-BE"/>
        </a:p>
      </dgm:t>
    </dgm:pt>
    <dgm:pt modelId="{246CC180-4EF2-42D9-9376-137A0A6A7825}">
      <dgm:prSet phldrT="[Text]"/>
      <dgm:spPr>
        <a:ln>
          <a:solidFill>
            <a:srgbClr val="8FBE2F"/>
          </a:solidFill>
        </a:ln>
      </dgm:spPr>
      <dgm:t>
        <a:bodyPr/>
        <a:lstStyle/>
        <a:p>
          <a:r>
            <a:rPr lang="nl-BE" dirty="0"/>
            <a:t> </a:t>
          </a:r>
        </a:p>
      </dgm:t>
    </dgm:pt>
    <dgm:pt modelId="{D4F3DEE7-AF60-412F-8EEE-C5DDFD5968FA}" type="parTrans" cxnId="{FC641A59-AEA9-4AAB-9E93-E4926147FFBA}">
      <dgm:prSet/>
      <dgm:spPr>
        <a:solidFill>
          <a:srgbClr val="A0C63F"/>
        </a:solidFill>
        <a:ln>
          <a:noFill/>
        </a:ln>
      </dgm:spPr>
      <dgm:t>
        <a:bodyPr/>
        <a:lstStyle/>
        <a:p>
          <a:endParaRPr lang="nl-BE"/>
        </a:p>
      </dgm:t>
    </dgm:pt>
    <dgm:pt modelId="{BB98E3FD-F6A2-4D63-8A83-B3086CB43E08}" type="sibTrans" cxnId="{FC641A59-AEA9-4AAB-9E93-E4926147FFBA}">
      <dgm:prSet/>
      <dgm:spPr/>
      <dgm:t>
        <a:bodyPr/>
        <a:lstStyle/>
        <a:p>
          <a:endParaRPr lang="nl-BE"/>
        </a:p>
      </dgm:t>
    </dgm:pt>
    <dgm:pt modelId="{D935FA3D-E5E7-4F7F-8A18-515975E2C7ED}">
      <dgm:prSet phldrT="[Text]"/>
      <dgm:spPr>
        <a:ln>
          <a:solidFill>
            <a:srgbClr val="8FBE2F"/>
          </a:solidFill>
        </a:ln>
      </dgm:spPr>
      <dgm:t>
        <a:bodyPr/>
        <a:lstStyle/>
        <a:p>
          <a:r>
            <a:rPr lang="nl-BE" dirty="0"/>
            <a:t> </a:t>
          </a:r>
        </a:p>
      </dgm:t>
    </dgm:pt>
    <dgm:pt modelId="{396AACF2-FD3A-4FC0-A725-3B4D7A0B2551}" type="parTrans" cxnId="{2703AD42-EA75-44A1-93BA-1CDDB1F6F14E}">
      <dgm:prSet/>
      <dgm:spPr>
        <a:solidFill>
          <a:srgbClr val="A0C63F"/>
        </a:solidFill>
        <a:ln>
          <a:noFill/>
        </a:ln>
      </dgm:spPr>
      <dgm:t>
        <a:bodyPr/>
        <a:lstStyle/>
        <a:p>
          <a:endParaRPr lang="nl-BE"/>
        </a:p>
      </dgm:t>
    </dgm:pt>
    <dgm:pt modelId="{B8E05659-87CA-41E6-8FD9-BCC1B6B1BE02}" type="sibTrans" cxnId="{2703AD42-EA75-44A1-93BA-1CDDB1F6F14E}">
      <dgm:prSet/>
      <dgm:spPr/>
      <dgm:t>
        <a:bodyPr/>
        <a:lstStyle/>
        <a:p>
          <a:endParaRPr lang="nl-BE"/>
        </a:p>
      </dgm:t>
    </dgm:pt>
    <dgm:pt modelId="{E26A9B7B-550E-464A-B6AB-DDA304C3870A}">
      <dgm:prSet phldrT="[Text]"/>
      <dgm:spPr>
        <a:ln>
          <a:solidFill>
            <a:srgbClr val="8FBE2F"/>
          </a:solidFill>
        </a:ln>
      </dgm:spPr>
      <dgm:t>
        <a:bodyPr/>
        <a:lstStyle/>
        <a:p>
          <a:endParaRPr lang="nl-BE" dirty="0"/>
        </a:p>
      </dgm:t>
    </dgm:pt>
    <dgm:pt modelId="{B016004D-8FE1-4F15-B912-005EA2932D45}" type="parTrans" cxnId="{AA7E39C9-616F-48AB-B3B3-2683B65708CB}">
      <dgm:prSet/>
      <dgm:spPr>
        <a:solidFill>
          <a:srgbClr val="A0C63F"/>
        </a:solidFill>
        <a:ln>
          <a:noFill/>
        </a:ln>
      </dgm:spPr>
      <dgm:t>
        <a:bodyPr/>
        <a:lstStyle/>
        <a:p>
          <a:endParaRPr lang="nl-BE"/>
        </a:p>
      </dgm:t>
    </dgm:pt>
    <dgm:pt modelId="{CCE725F4-F2E6-4B88-9012-F66A97490DBF}" type="sibTrans" cxnId="{AA7E39C9-616F-48AB-B3B3-2683B65708CB}">
      <dgm:prSet/>
      <dgm:spPr/>
      <dgm:t>
        <a:bodyPr/>
        <a:lstStyle/>
        <a:p>
          <a:endParaRPr lang="nl-BE"/>
        </a:p>
      </dgm:t>
    </dgm:pt>
    <dgm:pt modelId="{AF90C4A1-6CE3-4332-876F-1CCA2F4EA7F5}">
      <dgm:prSet phldrT="[Text]"/>
      <dgm:spPr>
        <a:ln>
          <a:solidFill>
            <a:srgbClr val="8FBE2F"/>
          </a:solidFill>
        </a:ln>
      </dgm:spPr>
      <dgm:t>
        <a:bodyPr/>
        <a:lstStyle/>
        <a:p>
          <a:endParaRPr lang="nl-BE" dirty="0"/>
        </a:p>
      </dgm:t>
    </dgm:pt>
    <dgm:pt modelId="{03AD9FBC-3CC1-4ABD-8B0D-C633EBF1F79C}" type="parTrans" cxnId="{1E0A43ED-4C2C-42A9-9E16-7761CB937C3E}">
      <dgm:prSet/>
      <dgm:spPr>
        <a:solidFill>
          <a:srgbClr val="A0C63F"/>
        </a:solidFill>
        <a:ln>
          <a:noFill/>
        </a:ln>
      </dgm:spPr>
      <dgm:t>
        <a:bodyPr/>
        <a:lstStyle/>
        <a:p>
          <a:endParaRPr lang="nl-BE"/>
        </a:p>
      </dgm:t>
    </dgm:pt>
    <dgm:pt modelId="{EF876BAE-516D-4A3D-8CF7-B4ABEC070AE0}" type="sibTrans" cxnId="{1E0A43ED-4C2C-42A9-9E16-7761CB937C3E}">
      <dgm:prSet/>
      <dgm:spPr/>
      <dgm:t>
        <a:bodyPr/>
        <a:lstStyle/>
        <a:p>
          <a:endParaRPr lang="nl-BE"/>
        </a:p>
      </dgm:t>
    </dgm:pt>
    <dgm:pt modelId="{A5839060-FD27-43DC-AC76-5568D9859A95}">
      <dgm:prSet phldrT="[Text]"/>
      <dgm:spPr>
        <a:ln>
          <a:solidFill>
            <a:srgbClr val="8FBE2F"/>
          </a:solidFill>
        </a:ln>
      </dgm:spPr>
      <dgm:t>
        <a:bodyPr/>
        <a:lstStyle/>
        <a:p>
          <a:endParaRPr lang="nl-BE" dirty="0"/>
        </a:p>
      </dgm:t>
    </dgm:pt>
    <dgm:pt modelId="{4164DA53-61AC-4D02-B14D-DD6448FFBD16}" type="parTrans" cxnId="{2E1D9552-7A6A-4FEE-A509-8E31C2C8E170}">
      <dgm:prSet/>
      <dgm:spPr>
        <a:solidFill>
          <a:srgbClr val="A0C63F"/>
        </a:solidFill>
        <a:ln>
          <a:noFill/>
        </a:ln>
      </dgm:spPr>
      <dgm:t>
        <a:bodyPr/>
        <a:lstStyle/>
        <a:p>
          <a:endParaRPr lang="nl-BE"/>
        </a:p>
      </dgm:t>
    </dgm:pt>
    <dgm:pt modelId="{1506F6E1-683F-4175-B5EB-3F4F47B0A2C1}" type="sibTrans" cxnId="{2E1D9552-7A6A-4FEE-A509-8E31C2C8E170}">
      <dgm:prSet/>
      <dgm:spPr/>
      <dgm:t>
        <a:bodyPr/>
        <a:lstStyle/>
        <a:p>
          <a:endParaRPr lang="nl-BE"/>
        </a:p>
      </dgm:t>
    </dgm:pt>
    <dgm:pt modelId="{5B735801-80CC-4B77-B982-0EE5E1E9DB6C}" type="pres">
      <dgm:prSet presAssocID="{D5E4939A-DCF2-4EE9-8683-A11A87E36D7F}" presName="Name0" presStyleCnt="0">
        <dgm:presLayoutVars>
          <dgm:chMax val="1"/>
          <dgm:dir/>
          <dgm:animLvl val="ctr"/>
          <dgm:resizeHandles val="exact"/>
        </dgm:presLayoutVars>
      </dgm:prSet>
      <dgm:spPr/>
    </dgm:pt>
    <dgm:pt modelId="{2FDF794A-35B5-4126-898B-AEBBE95687ED}" type="pres">
      <dgm:prSet presAssocID="{3F1B49F4-051A-4D47-9E34-6C8BDE095A73}" presName="centerShape" presStyleLbl="node0" presStyleIdx="0" presStyleCnt="1"/>
      <dgm:spPr/>
    </dgm:pt>
    <dgm:pt modelId="{1035AB0B-8781-4566-B8C6-75029DDC057F}" type="pres">
      <dgm:prSet presAssocID="{04B7B5AD-19AA-4209-A436-F110B38DBC08}" presName="parTrans" presStyleLbl="sibTrans2D1" presStyleIdx="0" presStyleCnt="7" custAng="10800000"/>
      <dgm:spPr/>
    </dgm:pt>
    <dgm:pt modelId="{B60C73E6-F545-4D15-8BB2-743B7FA32DB8}" type="pres">
      <dgm:prSet presAssocID="{04B7B5AD-19AA-4209-A436-F110B38DBC08}" presName="connectorText" presStyleLbl="sibTrans2D1" presStyleIdx="0" presStyleCnt="7"/>
      <dgm:spPr/>
    </dgm:pt>
    <dgm:pt modelId="{7C352B52-AC4A-46F0-A3E4-F2CD799F625F}" type="pres">
      <dgm:prSet presAssocID="{7D6FBB78-2F3D-4713-A0F9-1407A3F3A7E6}" presName="node" presStyleLbl="node1" presStyleIdx="0" presStyleCnt="7">
        <dgm:presLayoutVars>
          <dgm:bulletEnabled val="1"/>
        </dgm:presLayoutVars>
      </dgm:prSet>
      <dgm:spPr/>
    </dgm:pt>
    <dgm:pt modelId="{41512AC1-5942-4E30-9458-C9F7209219AD}" type="pres">
      <dgm:prSet presAssocID="{7C321246-CB5C-4B06-887F-B21FA0E22D2F}" presName="parTrans" presStyleLbl="sibTrans2D1" presStyleIdx="1" presStyleCnt="7" custAng="10800000"/>
      <dgm:spPr/>
    </dgm:pt>
    <dgm:pt modelId="{16D01681-500D-45D5-849F-9587953A9EEF}" type="pres">
      <dgm:prSet presAssocID="{7C321246-CB5C-4B06-887F-B21FA0E22D2F}" presName="connectorText" presStyleLbl="sibTrans2D1" presStyleIdx="1" presStyleCnt="7"/>
      <dgm:spPr/>
    </dgm:pt>
    <dgm:pt modelId="{748FDEC0-175E-4067-8E25-6C364BC65808}" type="pres">
      <dgm:prSet presAssocID="{2368FB0D-0DFD-45C4-9722-6DBE939A0F67}" presName="node" presStyleLbl="node1" presStyleIdx="1" presStyleCnt="7">
        <dgm:presLayoutVars>
          <dgm:bulletEnabled val="1"/>
        </dgm:presLayoutVars>
      </dgm:prSet>
      <dgm:spPr/>
    </dgm:pt>
    <dgm:pt modelId="{319ADB58-9A61-4BB4-A22E-235DCB2B4C9E}" type="pres">
      <dgm:prSet presAssocID="{D4F3DEE7-AF60-412F-8EEE-C5DDFD5968FA}" presName="parTrans" presStyleLbl="sibTrans2D1" presStyleIdx="2" presStyleCnt="7" custAng="10800000"/>
      <dgm:spPr/>
    </dgm:pt>
    <dgm:pt modelId="{2D51F18B-7E7F-429C-84FE-4C15C5549A36}" type="pres">
      <dgm:prSet presAssocID="{D4F3DEE7-AF60-412F-8EEE-C5DDFD5968FA}" presName="connectorText" presStyleLbl="sibTrans2D1" presStyleIdx="2" presStyleCnt="7"/>
      <dgm:spPr/>
    </dgm:pt>
    <dgm:pt modelId="{28492FC7-03E7-400B-996A-4ABBE45D84F0}" type="pres">
      <dgm:prSet presAssocID="{246CC180-4EF2-42D9-9376-137A0A6A7825}" presName="node" presStyleLbl="node1" presStyleIdx="2" presStyleCnt="7">
        <dgm:presLayoutVars>
          <dgm:bulletEnabled val="1"/>
        </dgm:presLayoutVars>
      </dgm:prSet>
      <dgm:spPr/>
    </dgm:pt>
    <dgm:pt modelId="{8F02BF03-7D52-4BD6-BA2E-4D9E2D580AB9}" type="pres">
      <dgm:prSet presAssocID="{396AACF2-FD3A-4FC0-A725-3B4D7A0B2551}" presName="parTrans" presStyleLbl="sibTrans2D1" presStyleIdx="3" presStyleCnt="7" custAng="10800000"/>
      <dgm:spPr/>
    </dgm:pt>
    <dgm:pt modelId="{25F1C6F2-8714-411B-84A4-8178A23BA5E9}" type="pres">
      <dgm:prSet presAssocID="{396AACF2-FD3A-4FC0-A725-3B4D7A0B2551}" presName="connectorText" presStyleLbl="sibTrans2D1" presStyleIdx="3" presStyleCnt="7"/>
      <dgm:spPr/>
    </dgm:pt>
    <dgm:pt modelId="{ECE03AA3-626D-40B8-9E3F-83A0CB482CAB}" type="pres">
      <dgm:prSet presAssocID="{D935FA3D-E5E7-4F7F-8A18-515975E2C7ED}" presName="node" presStyleLbl="node1" presStyleIdx="3" presStyleCnt="7">
        <dgm:presLayoutVars>
          <dgm:bulletEnabled val="1"/>
        </dgm:presLayoutVars>
      </dgm:prSet>
      <dgm:spPr/>
    </dgm:pt>
    <dgm:pt modelId="{A0E2C526-EBC1-4A89-82C5-050224A24DEF}" type="pres">
      <dgm:prSet presAssocID="{03AD9FBC-3CC1-4ABD-8B0D-C633EBF1F79C}" presName="parTrans" presStyleLbl="sibTrans2D1" presStyleIdx="4" presStyleCnt="7" custAng="10800000"/>
      <dgm:spPr/>
    </dgm:pt>
    <dgm:pt modelId="{8CC3B9F4-65FE-4A24-975D-F6A1E6DC4FC4}" type="pres">
      <dgm:prSet presAssocID="{03AD9FBC-3CC1-4ABD-8B0D-C633EBF1F79C}" presName="connectorText" presStyleLbl="sibTrans2D1" presStyleIdx="4" presStyleCnt="7"/>
      <dgm:spPr/>
    </dgm:pt>
    <dgm:pt modelId="{B1D86835-C999-44FD-B690-787FF5625A33}" type="pres">
      <dgm:prSet presAssocID="{AF90C4A1-6CE3-4332-876F-1CCA2F4EA7F5}" presName="node" presStyleLbl="node1" presStyleIdx="4" presStyleCnt="7">
        <dgm:presLayoutVars>
          <dgm:bulletEnabled val="1"/>
        </dgm:presLayoutVars>
      </dgm:prSet>
      <dgm:spPr/>
    </dgm:pt>
    <dgm:pt modelId="{F8EDE9FA-4831-4FB4-A7B5-FD9121674C40}" type="pres">
      <dgm:prSet presAssocID="{4164DA53-61AC-4D02-B14D-DD6448FFBD16}" presName="parTrans" presStyleLbl="sibTrans2D1" presStyleIdx="5" presStyleCnt="7" custAng="10800000"/>
      <dgm:spPr/>
    </dgm:pt>
    <dgm:pt modelId="{3079954D-ED54-4DBE-B306-B55281C8EE44}" type="pres">
      <dgm:prSet presAssocID="{4164DA53-61AC-4D02-B14D-DD6448FFBD16}" presName="connectorText" presStyleLbl="sibTrans2D1" presStyleIdx="5" presStyleCnt="7"/>
      <dgm:spPr/>
    </dgm:pt>
    <dgm:pt modelId="{65F2A1A9-6BC8-4B0D-BA9B-171E8DE634E3}" type="pres">
      <dgm:prSet presAssocID="{A5839060-FD27-43DC-AC76-5568D9859A95}" presName="node" presStyleLbl="node1" presStyleIdx="5" presStyleCnt="7">
        <dgm:presLayoutVars>
          <dgm:bulletEnabled val="1"/>
        </dgm:presLayoutVars>
      </dgm:prSet>
      <dgm:spPr/>
    </dgm:pt>
    <dgm:pt modelId="{FA7FCFE8-03A1-4A54-AD53-E3FFD50F65F5}" type="pres">
      <dgm:prSet presAssocID="{B016004D-8FE1-4F15-B912-005EA2932D45}" presName="parTrans" presStyleLbl="sibTrans2D1" presStyleIdx="6" presStyleCnt="7" custAng="10800000"/>
      <dgm:spPr/>
    </dgm:pt>
    <dgm:pt modelId="{C9BBAF7A-4BC3-433B-B0B4-85AB6E72A88F}" type="pres">
      <dgm:prSet presAssocID="{B016004D-8FE1-4F15-B912-005EA2932D45}" presName="connectorText" presStyleLbl="sibTrans2D1" presStyleIdx="6" presStyleCnt="7"/>
      <dgm:spPr/>
    </dgm:pt>
    <dgm:pt modelId="{25724BE3-15A4-4AB9-BC97-070D353DD02A}" type="pres">
      <dgm:prSet presAssocID="{E26A9B7B-550E-464A-B6AB-DDA304C3870A}" presName="node" presStyleLbl="node1" presStyleIdx="6" presStyleCnt="7">
        <dgm:presLayoutVars>
          <dgm:bulletEnabled val="1"/>
        </dgm:presLayoutVars>
      </dgm:prSet>
      <dgm:spPr/>
    </dgm:pt>
  </dgm:ptLst>
  <dgm:cxnLst>
    <dgm:cxn modelId="{A5496003-89EA-4D7F-AA16-71068EA886B6}" type="presOf" srcId="{7C321246-CB5C-4B06-887F-B21FA0E22D2F}" destId="{16D01681-500D-45D5-849F-9587953A9EEF}" srcOrd="1" destOrd="0" presId="urn:microsoft.com/office/officeart/2005/8/layout/radial5"/>
    <dgm:cxn modelId="{446F5F0A-7B76-4D8E-9DF4-3ACB40AE8F35}" type="presOf" srcId="{E26A9B7B-550E-464A-B6AB-DDA304C3870A}" destId="{25724BE3-15A4-4AB9-BC97-070D353DD02A}" srcOrd="0" destOrd="0" presId="urn:microsoft.com/office/officeart/2005/8/layout/radial5"/>
    <dgm:cxn modelId="{AFB28713-1F54-4CF8-92F0-6E8F76D49098}" type="presOf" srcId="{7D6FBB78-2F3D-4713-A0F9-1407A3F3A7E6}" destId="{7C352B52-AC4A-46F0-A3E4-F2CD799F625F}" srcOrd="0" destOrd="0" presId="urn:microsoft.com/office/officeart/2005/8/layout/radial5"/>
    <dgm:cxn modelId="{EFE21027-9213-41C6-93B5-CC9FB5C67B1C}" type="presOf" srcId="{246CC180-4EF2-42D9-9376-137A0A6A7825}" destId="{28492FC7-03E7-400B-996A-4ABBE45D84F0}" srcOrd="0" destOrd="0" presId="urn:microsoft.com/office/officeart/2005/8/layout/radial5"/>
    <dgm:cxn modelId="{70D9E235-95A8-4255-A985-FD582DEBDC11}" srcId="{3F1B49F4-051A-4D47-9E34-6C8BDE095A73}" destId="{7D6FBB78-2F3D-4713-A0F9-1407A3F3A7E6}" srcOrd="0" destOrd="0" parTransId="{04B7B5AD-19AA-4209-A436-F110B38DBC08}" sibTransId="{DA75D094-F114-4F42-8949-C94195160C51}"/>
    <dgm:cxn modelId="{56770937-21A2-43D1-A2E5-C2A2BF8624BE}" type="presOf" srcId="{396AACF2-FD3A-4FC0-A725-3B4D7A0B2551}" destId="{8F02BF03-7D52-4BD6-BA2E-4D9E2D580AB9}" srcOrd="0" destOrd="0" presId="urn:microsoft.com/office/officeart/2005/8/layout/radial5"/>
    <dgm:cxn modelId="{6E6F183A-F2F8-452C-A41D-93AB254F6BF1}" type="presOf" srcId="{396AACF2-FD3A-4FC0-A725-3B4D7A0B2551}" destId="{25F1C6F2-8714-411B-84A4-8178A23BA5E9}" srcOrd="1" destOrd="0" presId="urn:microsoft.com/office/officeart/2005/8/layout/radial5"/>
    <dgm:cxn modelId="{C24A7041-4E2A-4D0A-906B-926A56514415}" type="presOf" srcId="{D935FA3D-E5E7-4F7F-8A18-515975E2C7ED}" destId="{ECE03AA3-626D-40B8-9E3F-83A0CB482CAB}" srcOrd="0" destOrd="0" presId="urn:microsoft.com/office/officeart/2005/8/layout/radial5"/>
    <dgm:cxn modelId="{AB239941-425E-45A0-AF54-2C34D4B78DA6}" type="presOf" srcId="{B016004D-8FE1-4F15-B912-005EA2932D45}" destId="{FA7FCFE8-03A1-4A54-AD53-E3FFD50F65F5}" srcOrd="0" destOrd="0" presId="urn:microsoft.com/office/officeart/2005/8/layout/radial5"/>
    <dgm:cxn modelId="{2703AD42-EA75-44A1-93BA-1CDDB1F6F14E}" srcId="{3F1B49F4-051A-4D47-9E34-6C8BDE095A73}" destId="{D935FA3D-E5E7-4F7F-8A18-515975E2C7ED}" srcOrd="3" destOrd="0" parTransId="{396AACF2-FD3A-4FC0-A725-3B4D7A0B2551}" sibTransId="{B8E05659-87CA-41E6-8FD9-BCC1B6B1BE02}"/>
    <dgm:cxn modelId="{3246194B-7D7C-4DFF-A87B-51C17307D590}" type="presOf" srcId="{2368FB0D-0DFD-45C4-9722-6DBE939A0F67}" destId="{748FDEC0-175E-4067-8E25-6C364BC65808}" srcOrd="0" destOrd="0" presId="urn:microsoft.com/office/officeart/2005/8/layout/radial5"/>
    <dgm:cxn modelId="{70C5116F-E55C-4D8C-9DA0-9DA6445806E7}" type="presOf" srcId="{D4F3DEE7-AF60-412F-8EEE-C5DDFD5968FA}" destId="{2D51F18B-7E7F-429C-84FE-4C15C5549A36}" srcOrd="1" destOrd="0" presId="urn:microsoft.com/office/officeart/2005/8/layout/radial5"/>
    <dgm:cxn modelId="{0B9B904F-5A55-472E-A279-32B90C880F2B}" type="presOf" srcId="{3F1B49F4-051A-4D47-9E34-6C8BDE095A73}" destId="{2FDF794A-35B5-4126-898B-AEBBE95687ED}" srcOrd="0" destOrd="0" presId="urn:microsoft.com/office/officeart/2005/8/layout/radial5"/>
    <dgm:cxn modelId="{9F7BAE50-5B09-4F44-84F5-3E508ED2538C}" type="presOf" srcId="{A5839060-FD27-43DC-AC76-5568D9859A95}" destId="{65F2A1A9-6BC8-4B0D-BA9B-171E8DE634E3}" srcOrd="0" destOrd="0" presId="urn:microsoft.com/office/officeart/2005/8/layout/radial5"/>
    <dgm:cxn modelId="{2E1D9552-7A6A-4FEE-A509-8E31C2C8E170}" srcId="{3F1B49F4-051A-4D47-9E34-6C8BDE095A73}" destId="{A5839060-FD27-43DC-AC76-5568D9859A95}" srcOrd="5" destOrd="0" parTransId="{4164DA53-61AC-4D02-B14D-DD6448FFBD16}" sibTransId="{1506F6E1-683F-4175-B5EB-3F4F47B0A2C1}"/>
    <dgm:cxn modelId="{E6D62478-DF01-41D1-A3A7-F0BE7073A007}" type="presOf" srcId="{D4F3DEE7-AF60-412F-8EEE-C5DDFD5968FA}" destId="{319ADB58-9A61-4BB4-A22E-235DCB2B4C9E}" srcOrd="0" destOrd="0" presId="urn:microsoft.com/office/officeart/2005/8/layout/radial5"/>
    <dgm:cxn modelId="{FC641A59-AEA9-4AAB-9E93-E4926147FFBA}" srcId="{3F1B49F4-051A-4D47-9E34-6C8BDE095A73}" destId="{246CC180-4EF2-42D9-9376-137A0A6A7825}" srcOrd="2" destOrd="0" parTransId="{D4F3DEE7-AF60-412F-8EEE-C5DDFD5968FA}" sibTransId="{BB98E3FD-F6A2-4D63-8A83-B3086CB43E08}"/>
    <dgm:cxn modelId="{2674F17C-CE31-49C4-9205-BFD8FF66663A}" srcId="{3F1B49F4-051A-4D47-9E34-6C8BDE095A73}" destId="{2368FB0D-0DFD-45C4-9722-6DBE939A0F67}" srcOrd="1" destOrd="0" parTransId="{7C321246-CB5C-4B06-887F-B21FA0E22D2F}" sibTransId="{91F45018-FD1B-4906-8D40-E152B49B16FF}"/>
    <dgm:cxn modelId="{25D95C7D-5BA7-4066-949B-0E7804AF4E81}" type="presOf" srcId="{03AD9FBC-3CC1-4ABD-8B0D-C633EBF1F79C}" destId="{A0E2C526-EBC1-4A89-82C5-050224A24DEF}" srcOrd="0" destOrd="0" presId="urn:microsoft.com/office/officeart/2005/8/layout/radial5"/>
    <dgm:cxn modelId="{8CF400A6-9B18-44F1-84BE-9CDA243F435D}" type="presOf" srcId="{04B7B5AD-19AA-4209-A436-F110B38DBC08}" destId="{B60C73E6-F545-4D15-8BB2-743B7FA32DB8}" srcOrd="1" destOrd="0" presId="urn:microsoft.com/office/officeart/2005/8/layout/radial5"/>
    <dgm:cxn modelId="{D746BCAB-09FE-4B55-9DC7-C1E7D45496BC}" type="presOf" srcId="{03AD9FBC-3CC1-4ABD-8B0D-C633EBF1F79C}" destId="{8CC3B9F4-65FE-4A24-975D-F6A1E6DC4FC4}" srcOrd="1" destOrd="0" presId="urn:microsoft.com/office/officeart/2005/8/layout/radial5"/>
    <dgm:cxn modelId="{AA7E39C9-616F-48AB-B3B3-2683B65708CB}" srcId="{3F1B49F4-051A-4D47-9E34-6C8BDE095A73}" destId="{E26A9B7B-550E-464A-B6AB-DDA304C3870A}" srcOrd="6" destOrd="0" parTransId="{B016004D-8FE1-4F15-B912-005EA2932D45}" sibTransId="{CCE725F4-F2E6-4B88-9012-F66A97490DBF}"/>
    <dgm:cxn modelId="{2ECCBECF-0EF0-46DA-955C-7480023CF617}" type="presOf" srcId="{AF90C4A1-6CE3-4332-876F-1CCA2F4EA7F5}" destId="{B1D86835-C999-44FD-B690-787FF5625A33}" srcOrd="0" destOrd="0" presId="urn:microsoft.com/office/officeart/2005/8/layout/radial5"/>
    <dgm:cxn modelId="{759081D3-5A30-4DD5-95B5-683A5DB62D30}" type="presOf" srcId="{B016004D-8FE1-4F15-B912-005EA2932D45}" destId="{C9BBAF7A-4BC3-433B-B0B4-85AB6E72A88F}" srcOrd="1" destOrd="0" presId="urn:microsoft.com/office/officeart/2005/8/layout/radial5"/>
    <dgm:cxn modelId="{650990D3-132E-411F-B96E-0C4A0BDEAE60}" type="presOf" srcId="{04B7B5AD-19AA-4209-A436-F110B38DBC08}" destId="{1035AB0B-8781-4566-B8C6-75029DDC057F}" srcOrd="0" destOrd="0" presId="urn:microsoft.com/office/officeart/2005/8/layout/radial5"/>
    <dgm:cxn modelId="{4DB632D9-0F26-4239-A6BE-624F97B66970}" type="presOf" srcId="{4164DA53-61AC-4D02-B14D-DD6448FFBD16}" destId="{3079954D-ED54-4DBE-B306-B55281C8EE44}" srcOrd="1" destOrd="0" presId="urn:microsoft.com/office/officeart/2005/8/layout/radial5"/>
    <dgm:cxn modelId="{17E48CDA-2421-48F7-8F13-3145B8B22D7F}" type="presOf" srcId="{D5E4939A-DCF2-4EE9-8683-A11A87E36D7F}" destId="{5B735801-80CC-4B77-B982-0EE5E1E9DB6C}" srcOrd="0" destOrd="0" presId="urn:microsoft.com/office/officeart/2005/8/layout/radial5"/>
    <dgm:cxn modelId="{5B691FDD-6706-4A5B-A954-CF673D7614D5}" type="presOf" srcId="{7C321246-CB5C-4B06-887F-B21FA0E22D2F}" destId="{41512AC1-5942-4E30-9458-C9F7209219AD}" srcOrd="0" destOrd="0" presId="urn:microsoft.com/office/officeart/2005/8/layout/radial5"/>
    <dgm:cxn modelId="{F15853EB-14DD-4D1E-98F4-0D5C7F7602F5}" srcId="{D5E4939A-DCF2-4EE9-8683-A11A87E36D7F}" destId="{3F1B49F4-051A-4D47-9E34-6C8BDE095A73}" srcOrd="0" destOrd="0" parTransId="{F217A907-CF6C-4669-8FF6-612D7CAC8873}" sibTransId="{2196CA86-1604-439B-9089-C20F85529AF0}"/>
    <dgm:cxn modelId="{1E0A43ED-4C2C-42A9-9E16-7761CB937C3E}" srcId="{3F1B49F4-051A-4D47-9E34-6C8BDE095A73}" destId="{AF90C4A1-6CE3-4332-876F-1CCA2F4EA7F5}" srcOrd="4" destOrd="0" parTransId="{03AD9FBC-3CC1-4ABD-8B0D-C633EBF1F79C}" sibTransId="{EF876BAE-516D-4A3D-8CF7-B4ABEC070AE0}"/>
    <dgm:cxn modelId="{82FF32F6-4EA7-40F5-B14C-9A7D38620BCD}" type="presOf" srcId="{4164DA53-61AC-4D02-B14D-DD6448FFBD16}" destId="{F8EDE9FA-4831-4FB4-A7B5-FD9121674C40}" srcOrd="0" destOrd="0" presId="urn:microsoft.com/office/officeart/2005/8/layout/radial5"/>
    <dgm:cxn modelId="{2EC2CDFC-013E-4E6F-B197-DF1EB4C6FCF2}" type="presParOf" srcId="{5B735801-80CC-4B77-B982-0EE5E1E9DB6C}" destId="{2FDF794A-35B5-4126-898B-AEBBE95687ED}" srcOrd="0" destOrd="0" presId="urn:microsoft.com/office/officeart/2005/8/layout/radial5"/>
    <dgm:cxn modelId="{6A68A0F3-2D07-47C5-808C-DFD8E76AAB5F}" type="presParOf" srcId="{5B735801-80CC-4B77-B982-0EE5E1E9DB6C}" destId="{1035AB0B-8781-4566-B8C6-75029DDC057F}" srcOrd="1" destOrd="0" presId="urn:microsoft.com/office/officeart/2005/8/layout/radial5"/>
    <dgm:cxn modelId="{9C85AC90-0A86-4F00-A021-AB7568B788F0}" type="presParOf" srcId="{1035AB0B-8781-4566-B8C6-75029DDC057F}" destId="{B60C73E6-F545-4D15-8BB2-743B7FA32DB8}" srcOrd="0" destOrd="0" presId="urn:microsoft.com/office/officeart/2005/8/layout/radial5"/>
    <dgm:cxn modelId="{C2FE4111-7604-4FE1-A3C6-2C0C61B95D56}" type="presParOf" srcId="{5B735801-80CC-4B77-B982-0EE5E1E9DB6C}" destId="{7C352B52-AC4A-46F0-A3E4-F2CD799F625F}" srcOrd="2" destOrd="0" presId="urn:microsoft.com/office/officeart/2005/8/layout/radial5"/>
    <dgm:cxn modelId="{5760A18A-381E-417D-A36A-2E0409D7A497}" type="presParOf" srcId="{5B735801-80CC-4B77-B982-0EE5E1E9DB6C}" destId="{41512AC1-5942-4E30-9458-C9F7209219AD}" srcOrd="3" destOrd="0" presId="urn:microsoft.com/office/officeart/2005/8/layout/radial5"/>
    <dgm:cxn modelId="{4808183C-DB8F-4CF3-B2C6-1B2E66708D04}" type="presParOf" srcId="{41512AC1-5942-4E30-9458-C9F7209219AD}" destId="{16D01681-500D-45D5-849F-9587953A9EEF}" srcOrd="0" destOrd="0" presId="urn:microsoft.com/office/officeart/2005/8/layout/radial5"/>
    <dgm:cxn modelId="{E60DE3A1-5E25-47D9-837E-889DDA3934E3}" type="presParOf" srcId="{5B735801-80CC-4B77-B982-0EE5E1E9DB6C}" destId="{748FDEC0-175E-4067-8E25-6C364BC65808}" srcOrd="4" destOrd="0" presId="urn:microsoft.com/office/officeart/2005/8/layout/radial5"/>
    <dgm:cxn modelId="{DDAC8B9A-5BC9-4D20-8582-98C1C08D491B}" type="presParOf" srcId="{5B735801-80CC-4B77-B982-0EE5E1E9DB6C}" destId="{319ADB58-9A61-4BB4-A22E-235DCB2B4C9E}" srcOrd="5" destOrd="0" presId="urn:microsoft.com/office/officeart/2005/8/layout/radial5"/>
    <dgm:cxn modelId="{63C034A9-0332-499C-84E1-78A97F7E7CEF}" type="presParOf" srcId="{319ADB58-9A61-4BB4-A22E-235DCB2B4C9E}" destId="{2D51F18B-7E7F-429C-84FE-4C15C5549A36}" srcOrd="0" destOrd="0" presId="urn:microsoft.com/office/officeart/2005/8/layout/radial5"/>
    <dgm:cxn modelId="{9E51B8BD-380A-4F36-ADC4-AD259744EB10}" type="presParOf" srcId="{5B735801-80CC-4B77-B982-0EE5E1E9DB6C}" destId="{28492FC7-03E7-400B-996A-4ABBE45D84F0}" srcOrd="6" destOrd="0" presId="urn:microsoft.com/office/officeart/2005/8/layout/radial5"/>
    <dgm:cxn modelId="{68091E43-F767-4C43-B0E8-6E5A97B034DB}" type="presParOf" srcId="{5B735801-80CC-4B77-B982-0EE5E1E9DB6C}" destId="{8F02BF03-7D52-4BD6-BA2E-4D9E2D580AB9}" srcOrd="7" destOrd="0" presId="urn:microsoft.com/office/officeart/2005/8/layout/radial5"/>
    <dgm:cxn modelId="{2E3EC63B-83F7-459D-827F-831A2DE32FCB}" type="presParOf" srcId="{8F02BF03-7D52-4BD6-BA2E-4D9E2D580AB9}" destId="{25F1C6F2-8714-411B-84A4-8178A23BA5E9}" srcOrd="0" destOrd="0" presId="urn:microsoft.com/office/officeart/2005/8/layout/radial5"/>
    <dgm:cxn modelId="{9B44CB00-28E1-4EC6-B67E-9BB7DD3866C2}" type="presParOf" srcId="{5B735801-80CC-4B77-B982-0EE5E1E9DB6C}" destId="{ECE03AA3-626D-40B8-9E3F-83A0CB482CAB}" srcOrd="8" destOrd="0" presId="urn:microsoft.com/office/officeart/2005/8/layout/radial5"/>
    <dgm:cxn modelId="{F3D8B1B0-7685-4AAA-B845-34EABEE32DAB}" type="presParOf" srcId="{5B735801-80CC-4B77-B982-0EE5E1E9DB6C}" destId="{A0E2C526-EBC1-4A89-82C5-050224A24DEF}" srcOrd="9" destOrd="0" presId="urn:microsoft.com/office/officeart/2005/8/layout/radial5"/>
    <dgm:cxn modelId="{B102081D-EDB1-4E93-B05D-08C037CF53EB}" type="presParOf" srcId="{A0E2C526-EBC1-4A89-82C5-050224A24DEF}" destId="{8CC3B9F4-65FE-4A24-975D-F6A1E6DC4FC4}" srcOrd="0" destOrd="0" presId="urn:microsoft.com/office/officeart/2005/8/layout/radial5"/>
    <dgm:cxn modelId="{B00F89B2-9790-4740-A137-28A8B1BE622E}" type="presParOf" srcId="{5B735801-80CC-4B77-B982-0EE5E1E9DB6C}" destId="{B1D86835-C999-44FD-B690-787FF5625A33}" srcOrd="10" destOrd="0" presId="urn:microsoft.com/office/officeart/2005/8/layout/radial5"/>
    <dgm:cxn modelId="{A6CD7D81-F81E-4179-9E36-958405193046}" type="presParOf" srcId="{5B735801-80CC-4B77-B982-0EE5E1E9DB6C}" destId="{F8EDE9FA-4831-4FB4-A7B5-FD9121674C40}" srcOrd="11" destOrd="0" presId="urn:microsoft.com/office/officeart/2005/8/layout/radial5"/>
    <dgm:cxn modelId="{E8237927-5910-4F22-BAA3-2F18CABA0494}" type="presParOf" srcId="{F8EDE9FA-4831-4FB4-A7B5-FD9121674C40}" destId="{3079954D-ED54-4DBE-B306-B55281C8EE44}" srcOrd="0" destOrd="0" presId="urn:microsoft.com/office/officeart/2005/8/layout/radial5"/>
    <dgm:cxn modelId="{68A58CC3-C03D-4E9A-8603-1A161ABFEBB6}" type="presParOf" srcId="{5B735801-80CC-4B77-B982-0EE5E1E9DB6C}" destId="{65F2A1A9-6BC8-4B0D-BA9B-171E8DE634E3}" srcOrd="12" destOrd="0" presId="urn:microsoft.com/office/officeart/2005/8/layout/radial5"/>
    <dgm:cxn modelId="{1438D788-F793-4CE3-B573-8FF0BB09AB63}" type="presParOf" srcId="{5B735801-80CC-4B77-B982-0EE5E1E9DB6C}" destId="{FA7FCFE8-03A1-4A54-AD53-E3FFD50F65F5}" srcOrd="13" destOrd="0" presId="urn:microsoft.com/office/officeart/2005/8/layout/radial5"/>
    <dgm:cxn modelId="{0B674E7C-3C49-479F-9A16-9A0423755723}" type="presParOf" srcId="{FA7FCFE8-03A1-4A54-AD53-E3FFD50F65F5}" destId="{C9BBAF7A-4BC3-433B-B0B4-85AB6E72A88F}" srcOrd="0" destOrd="0" presId="urn:microsoft.com/office/officeart/2005/8/layout/radial5"/>
    <dgm:cxn modelId="{73148972-68E3-44D5-9F6A-2521CA08B79A}" type="presParOf" srcId="{5B735801-80CC-4B77-B982-0EE5E1E9DB6C}" destId="{25724BE3-15A4-4AB9-BC97-070D353DD02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F794A-35B5-4126-898B-AEBBE95687ED}">
      <dsp:nvSpPr>
        <dsp:cNvPr id="0" name=""/>
        <dsp:cNvSpPr/>
      </dsp:nvSpPr>
      <dsp:spPr>
        <a:xfrm>
          <a:off x="2112371" y="1434113"/>
          <a:ext cx="1099732" cy="1099732"/>
        </a:xfrm>
        <a:prstGeom prst="ellipse">
          <a:avLst/>
        </a:prstGeom>
        <a:solidFill>
          <a:srgbClr val="A0C63F"/>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b="1" kern="1200" dirty="0">
              <a:solidFill>
                <a:schemeClr val="bg1"/>
              </a:solidFill>
              <a:latin typeface="Verdana" pitchFamily="34" charset="0"/>
              <a:ea typeface="Verdana" pitchFamily="34" charset="0"/>
              <a:cs typeface="Verdana" pitchFamily="34" charset="0"/>
            </a:rPr>
            <a:t>VAL risico</a:t>
          </a:r>
        </a:p>
      </dsp:txBody>
      <dsp:txXfrm>
        <a:off x="2273423" y="1595165"/>
        <a:ext cx="777628" cy="777628"/>
      </dsp:txXfrm>
    </dsp:sp>
    <dsp:sp modelId="{1035AB0B-8781-4566-B8C6-75029DDC057F}">
      <dsp:nvSpPr>
        <dsp:cNvPr id="0" name=""/>
        <dsp:cNvSpPr/>
      </dsp:nvSpPr>
      <dsp:spPr>
        <a:xfrm rot="5400000">
          <a:off x="2545270" y="1033086"/>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2580360" y="1072778"/>
        <a:ext cx="163754" cy="224345"/>
      </dsp:txXfrm>
    </dsp:sp>
    <dsp:sp modelId="{7C352B52-AC4A-46F0-A3E4-F2CD799F625F}">
      <dsp:nvSpPr>
        <dsp:cNvPr id="0" name=""/>
        <dsp:cNvSpPr/>
      </dsp:nvSpPr>
      <dsp:spPr>
        <a:xfrm>
          <a:off x="2167357" y="2967"/>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a:t> </a:t>
          </a:r>
        </a:p>
      </dsp:txBody>
      <dsp:txXfrm>
        <a:off x="2312304" y="147914"/>
        <a:ext cx="699865" cy="699865"/>
      </dsp:txXfrm>
    </dsp:sp>
    <dsp:sp modelId="{41512AC1-5942-4E30-9458-C9F7209219AD}">
      <dsp:nvSpPr>
        <dsp:cNvPr id="0" name=""/>
        <dsp:cNvSpPr/>
      </dsp:nvSpPr>
      <dsp:spPr>
        <a:xfrm rot="8485714">
          <a:off x="3142541" y="1320717"/>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3205065" y="1373621"/>
        <a:ext cx="163754" cy="224345"/>
      </dsp:txXfrm>
    </dsp:sp>
    <dsp:sp modelId="{748FDEC0-175E-4067-8E25-6C364BC65808}">
      <dsp:nvSpPr>
        <dsp:cNvPr id="0" name=""/>
        <dsp:cNvSpPr/>
      </dsp:nvSpPr>
      <dsp:spPr>
        <a:xfrm>
          <a:off x="3329262" y="562511"/>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a:t> </a:t>
          </a:r>
        </a:p>
      </dsp:txBody>
      <dsp:txXfrm>
        <a:off x="3474209" y="707458"/>
        <a:ext cx="699865" cy="699865"/>
      </dsp:txXfrm>
    </dsp:sp>
    <dsp:sp modelId="{319ADB58-9A61-4BB4-A22E-235DCB2B4C9E}">
      <dsp:nvSpPr>
        <dsp:cNvPr id="0" name=""/>
        <dsp:cNvSpPr/>
      </dsp:nvSpPr>
      <dsp:spPr>
        <a:xfrm rot="11571429">
          <a:off x="3290055" y="1967017"/>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3359355" y="2049607"/>
        <a:ext cx="163754" cy="224345"/>
      </dsp:txXfrm>
    </dsp:sp>
    <dsp:sp modelId="{28492FC7-03E7-400B-996A-4ABBE45D84F0}">
      <dsp:nvSpPr>
        <dsp:cNvPr id="0" name=""/>
        <dsp:cNvSpPr/>
      </dsp:nvSpPr>
      <dsp:spPr>
        <a:xfrm>
          <a:off x="3616229" y="1819795"/>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a:t> </a:t>
          </a:r>
        </a:p>
      </dsp:txBody>
      <dsp:txXfrm>
        <a:off x="3761176" y="1964742"/>
        <a:ext cx="699865" cy="699865"/>
      </dsp:txXfrm>
    </dsp:sp>
    <dsp:sp modelId="{8F02BF03-7D52-4BD6-BA2E-4D9E2D580AB9}">
      <dsp:nvSpPr>
        <dsp:cNvPr id="0" name=""/>
        <dsp:cNvSpPr/>
      </dsp:nvSpPr>
      <dsp:spPr>
        <a:xfrm rot="14657143">
          <a:off x="2876730" y="2485310"/>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2927045" y="2591707"/>
        <a:ext cx="163754" cy="224345"/>
      </dsp:txXfrm>
    </dsp:sp>
    <dsp:sp modelId="{ECE03AA3-626D-40B8-9E3F-83A0CB482CAB}">
      <dsp:nvSpPr>
        <dsp:cNvPr id="0" name=""/>
        <dsp:cNvSpPr/>
      </dsp:nvSpPr>
      <dsp:spPr>
        <a:xfrm>
          <a:off x="2812166" y="2828058"/>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a:t> </a:t>
          </a:r>
        </a:p>
      </dsp:txBody>
      <dsp:txXfrm>
        <a:off x="2957113" y="2973005"/>
        <a:ext cx="699865" cy="699865"/>
      </dsp:txXfrm>
    </dsp:sp>
    <dsp:sp modelId="{A0E2C526-EBC1-4A89-82C5-050224A24DEF}">
      <dsp:nvSpPr>
        <dsp:cNvPr id="0" name=""/>
        <dsp:cNvSpPr/>
      </dsp:nvSpPr>
      <dsp:spPr>
        <a:xfrm rot="17742857">
          <a:off x="2213809" y="2485310"/>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10800000">
        <a:off x="2233674" y="2591707"/>
        <a:ext cx="163754" cy="224345"/>
      </dsp:txXfrm>
    </dsp:sp>
    <dsp:sp modelId="{B1D86835-C999-44FD-B690-787FF5625A33}">
      <dsp:nvSpPr>
        <dsp:cNvPr id="0" name=""/>
        <dsp:cNvSpPr/>
      </dsp:nvSpPr>
      <dsp:spPr>
        <a:xfrm>
          <a:off x="1522549" y="2828058"/>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l-BE" sz="1800" kern="1200" dirty="0"/>
        </a:p>
      </dsp:txBody>
      <dsp:txXfrm>
        <a:off x="1667496" y="2973005"/>
        <a:ext cx="699865" cy="699865"/>
      </dsp:txXfrm>
    </dsp:sp>
    <dsp:sp modelId="{F8EDE9FA-4831-4FB4-A7B5-FD9121674C40}">
      <dsp:nvSpPr>
        <dsp:cNvPr id="0" name=""/>
        <dsp:cNvSpPr/>
      </dsp:nvSpPr>
      <dsp:spPr>
        <a:xfrm rot="20828571">
          <a:off x="1800485" y="1967017"/>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10800000">
        <a:off x="1801365" y="2049607"/>
        <a:ext cx="163754" cy="224345"/>
      </dsp:txXfrm>
    </dsp:sp>
    <dsp:sp modelId="{65F2A1A9-6BC8-4B0D-BA9B-171E8DE634E3}">
      <dsp:nvSpPr>
        <dsp:cNvPr id="0" name=""/>
        <dsp:cNvSpPr/>
      </dsp:nvSpPr>
      <dsp:spPr>
        <a:xfrm>
          <a:off x="718485" y="1819795"/>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l-BE" sz="1800" kern="1200" dirty="0"/>
        </a:p>
      </dsp:txBody>
      <dsp:txXfrm>
        <a:off x="863432" y="1964742"/>
        <a:ext cx="699865" cy="699865"/>
      </dsp:txXfrm>
    </dsp:sp>
    <dsp:sp modelId="{FA7FCFE8-03A1-4A54-AD53-E3FFD50F65F5}">
      <dsp:nvSpPr>
        <dsp:cNvPr id="0" name=""/>
        <dsp:cNvSpPr/>
      </dsp:nvSpPr>
      <dsp:spPr>
        <a:xfrm rot="2314286">
          <a:off x="1947998" y="1320717"/>
          <a:ext cx="233934" cy="373909"/>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10800000">
        <a:off x="1955654" y="1373621"/>
        <a:ext cx="163754" cy="224345"/>
      </dsp:txXfrm>
    </dsp:sp>
    <dsp:sp modelId="{25724BE3-15A4-4AB9-BC97-070D353DD02A}">
      <dsp:nvSpPr>
        <dsp:cNvPr id="0" name=""/>
        <dsp:cNvSpPr/>
      </dsp:nvSpPr>
      <dsp:spPr>
        <a:xfrm>
          <a:off x="1005452" y="562511"/>
          <a:ext cx="989759" cy="989759"/>
        </a:xfrm>
        <a:prstGeom prst="ellipse">
          <a:avLst/>
        </a:prstGeom>
        <a:solidFill>
          <a:schemeClr val="lt1">
            <a:hueOff val="0"/>
            <a:satOff val="0"/>
            <a:lumOff val="0"/>
            <a:alphaOff val="0"/>
          </a:schemeClr>
        </a:solidFill>
        <a:ln w="12700" cap="flat" cmpd="sng" algn="ctr">
          <a:solidFill>
            <a:srgbClr val="8FBE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l-BE" sz="1800" kern="1200" dirty="0"/>
        </a:p>
      </dsp:txBody>
      <dsp:txXfrm>
        <a:off x="1150399" y="707458"/>
        <a:ext cx="699865" cy="69986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B69FB-9082-49C2-9DBE-EF3A97651B0F}" type="datetimeFigureOut">
              <a:rPr lang="nl-BE" smtClean="0"/>
              <a:t>17/10/2017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4DCEF-FEB2-4EEF-8EA7-58422743CDED}" type="slidenum">
              <a:rPr lang="nl-BE" smtClean="0"/>
              <a:t>‹#›</a:t>
            </a:fld>
            <a:endParaRPr lang="nl-BE"/>
          </a:p>
        </p:txBody>
      </p:sp>
    </p:spTree>
    <p:extLst>
      <p:ext uri="{BB962C8B-B14F-4D97-AF65-F5344CB8AC3E}">
        <p14:creationId xmlns:p14="http://schemas.microsoft.com/office/powerpoint/2010/main" val="187272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valpreventie.be/LinkClick.aspx?link=2349&amp;tabid=2348&amp;mid=519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valpreventie.be/Aanbod/WeekvandeValpreventie/Focusbewegen/Dansjelevenlang.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achtergrondinfo_algoritme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valpreventie.b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armaka.b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zephyr.ugent.b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brochure-medicatie.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vimeo.com/11936133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1</a:t>
            </a:fld>
            <a:endParaRPr lang="nl-BE"/>
          </a:p>
        </p:txBody>
      </p:sp>
    </p:spTree>
    <p:extLst>
      <p:ext uri="{BB962C8B-B14F-4D97-AF65-F5344CB8AC3E}">
        <p14:creationId xmlns:p14="http://schemas.microsoft.com/office/powerpoint/2010/main" val="260143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i="1"/>
              <a:t>Senioren hebben vaak aan 6 tot 6,5 uur slaap genoeg. Het duurt niet alleen langer voor ze in slaap vallen,</a:t>
            </a:r>
          </a:p>
          <a:p>
            <a:r>
              <a:rPr lang="nl-BE" altLang="nl-BE" i="1"/>
              <a:t>ook wordt de slaap oppervlakkiger omdat ze minder diep slapen. Het is volstrekt normaal dat ze ’s nachts dan vaker wakker worden.</a:t>
            </a:r>
          </a:p>
          <a:p>
            <a:endParaRPr lang="nl-BE" altLang="nl-BE"/>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EF269D-2252-46EA-A6E4-9B8F136AA9B1}" type="slidenum">
              <a:rPr lang="nl-BE" altLang="nl-BE" smtClean="0">
                <a:solidFill>
                  <a:srgbClr val="000000"/>
                </a:solidFill>
              </a:rPr>
              <a:pPr/>
              <a:t>10</a:t>
            </a:fld>
            <a:endParaRPr lang="nl-BE" altLang="nl-BE">
              <a:solidFill>
                <a:srgbClr val="000000"/>
              </a:solidFill>
            </a:endParaRPr>
          </a:p>
        </p:txBody>
      </p:sp>
    </p:spTree>
    <p:extLst>
      <p:ext uri="{BB962C8B-B14F-4D97-AF65-F5344CB8AC3E}">
        <p14:creationId xmlns:p14="http://schemas.microsoft.com/office/powerpoint/2010/main" val="294306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E7404-BC19-4564-97CF-454161890017}" type="slidenum">
              <a:rPr lang="nl-BE" altLang="nl-BE" smtClean="0">
                <a:solidFill>
                  <a:srgbClr val="000000"/>
                </a:solidFill>
              </a:rPr>
              <a:pPr/>
              <a:t>11</a:t>
            </a:fld>
            <a:endParaRPr lang="nl-BE" altLang="nl-BE">
              <a:solidFill>
                <a:srgbClr val="000000"/>
              </a:solidFill>
            </a:endParaRPr>
          </a:p>
        </p:txBody>
      </p:sp>
    </p:spTree>
    <p:extLst>
      <p:ext uri="{BB962C8B-B14F-4D97-AF65-F5344CB8AC3E}">
        <p14:creationId xmlns:p14="http://schemas.microsoft.com/office/powerpoint/2010/main" val="428852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i="1" dirty="0"/>
              <a:t>28% tot 35% (of 1 op 3) van de </a:t>
            </a:r>
            <a:r>
              <a:rPr lang="nl-BE" altLang="nl-BE" i="1" u="sng" dirty="0"/>
              <a:t>thuiswonende 65-plussers </a:t>
            </a:r>
            <a:r>
              <a:rPr lang="nl-BE" altLang="nl-BE" i="1" dirty="0"/>
              <a:t>valt minstens </a:t>
            </a:r>
            <a:r>
              <a:rPr lang="nl-BE" altLang="nl-BE" b="1" i="1" dirty="0"/>
              <a:t>één keer per jaar</a:t>
            </a:r>
            <a:r>
              <a:rPr lang="nl-BE" altLang="nl-BE" i="1" dirty="0"/>
              <a:t>. Uit deze groep valt 10% tot 31% van de ouderen zelfs twee of meerdere keren per jaar. </a:t>
            </a:r>
            <a:br>
              <a:rPr lang="nl-BE" altLang="nl-BE" i="1" dirty="0"/>
            </a:br>
            <a:r>
              <a:rPr lang="nl-BE" altLang="nl-BE" i="1" dirty="0"/>
              <a:t>32% tot 42% van de </a:t>
            </a:r>
            <a:r>
              <a:rPr lang="nl-BE" altLang="nl-BE" i="1" u="sng" dirty="0"/>
              <a:t>thuiswonende 75-plussers </a:t>
            </a:r>
            <a:r>
              <a:rPr lang="nl-BE" altLang="nl-BE" i="1" dirty="0"/>
              <a:t>valt minstens één keer per jaar. </a:t>
            </a:r>
            <a:br>
              <a:rPr lang="nl-BE" altLang="nl-BE" i="1" dirty="0"/>
            </a:br>
            <a:r>
              <a:rPr lang="nl-BE" altLang="nl-BE" i="1" dirty="0"/>
              <a:t>Deze percentages zullen waarschijnlijk nog hoger liggen, want slechts één vijfde van de valpartijen wordt aan de huisarts gemeld. </a:t>
            </a:r>
            <a:br>
              <a:rPr lang="nl-BE" altLang="nl-BE" i="1" dirty="0"/>
            </a:br>
            <a:r>
              <a:rPr lang="nl-BE" altLang="nl-BE" i="1" dirty="0"/>
              <a:t>Ouderen verzwijgen vaak een valpartij uit angst hun zelfstandigheid te verliezen en opgenomen te worden in een rusthuis.</a:t>
            </a:r>
            <a:endParaRPr lang="nl-BE" altLang="nl-BE"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280B28-C939-49B1-9984-D55D48F9BEE3}" type="slidenum">
              <a:rPr lang="nl-BE" altLang="nl-BE" smtClean="0">
                <a:solidFill>
                  <a:prstClr val="black"/>
                </a:solidFill>
              </a:rPr>
              <a:pPr/>
              <a:t>12</a:t>
            </a:fld>
            <a:endParaRPr lang="nl-BE" altLang="nl-BE">
              <a:solidFill>
                <a:prstClr val="black"/>
              </a:solidFill>
            </a:endParaRPr>
          </a:p>
        </p:txBody>
      </p:sp>
    </p:spTree>
    <p:extLst>
      <p:ext uri="{BB962C8B-B14F-4D97-AF65-F5344CB8AC3E}">
        <p14:creationId xmlns:p14="http://schemas.microsoft.com/office/powerpoint/2010/main" val="226484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13</a:t>
            </a:fld>
            <a:endParaRPr lang="nl-BE"/>
          </a:p>
        </p:txBody>
      </p:sp>
    </p:spTree>
    <p:extLst>
      <p:ext uri="{BB962C8B-B14F-4D97-AF65-F5344CB8AC3E}">
        <p14:creationId xmlns:p14="http://schemas.microsoft.com/office/powerpoint/2010/main" val="417439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i="1"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B77A57-CA05-4D45-A257-FB3962F749C5}" type="slidenum">
              <a:rPr lang="nl-BE" altLang="nl-BE" smtClean="0">
                <a:solidFill>
                  <a:prstClr val="black"/>
                </a:solidFill>
              </a:rPr>
              <a:pPr/>
              <a:t>14</a:t>
            </a:fld>
            <a:endParaRPr lang="nl-BE" altLang="nl-BE">
              <a:solidFill>
                <a:prstClr val="black"/>
              </a:solidFill>
            </a:endParaRPr>
          </a:p>
        </p:txBody>
      </p:sp>
    </p:spTree>
    <p:extLst>
      <p:ext uri="{BB962C8B-B14F-4D97-AF65-F5344CB8AC3E}">
        <p14:creationId xmlns:p14="http://schemas.microsoft.com/office/powerpoint/2010/main" val="34099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15</a:t>
            </a:fld>
            <a:endParaRPr lang="nl-BE"/>
          </a:p>
        </p:txBody>
      </p:sp>
    </p:spTree>
    <p:extLst>
      <p:ext uri="{BB962C8B-B14F-4D97-AF65-F5344CB8AC3E}">
        <p14:creationId xmlns:p14="http://schemas.microsoft.com/office/powerpoint/2010/main" val="3810427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16</a:t>
            </a:fld>
            <a:endParaRPr lang="nl-BE"/>
          </a:p>
        </p:txBody>
      </p:sp>
    </p:spTree>
    <p:extLst>
      <p:ext uri="{BB962C8B-B14F-4D97-AF65-F5344CB8AC3E}">
        <p14:creationId xmlns:p14="http://schemas.microsoft.com/office/powerpoint/2010/main" val="406108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17</a:t>
            </a:fld>
            <a:endParaRPr lang="nl-BE"/>
          </a:p>
        </p:txBody>
      </p:sp>
    </p:spTree>
    <p:extLst>
      <p:ext uri="{BB962C8B-B14F-4D97-AF65-F5344CB8AC3E}">
        <p14:creationId xmlns:p14="http://schemas.microsoft.com/office/powerpoint/2010/main" val="2728943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18</a:t>
            </a:fld>
            <a:endParaRPr lang="nl-BE"/>
          </a:p>
        </p:txBody>
      </p:sp>
    </p:spTree>
    <p:extLst>
      <p:ext uri="{BB962C8B-B14F-4D97-AF65-F5344CB8AC3E}">
        <p14:creationId xmlns:p14="http://schemas.microsoft.com/office/powerpoint/2010/main" val="105360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19</a:t>
            </a:fld>
            <a:endParaRPr lang="en-US" dirty="0"/>
          </a:p>
        </p:txBody>
      </p:sp>
      <p:sp>
        <p:nvSpPr>
          <p:cNvPr id="7" name="Tijdelijke aanduiding voor notities 2"/>
          <p:cNvSpPr txBox="1">
            <a:spLocks/>
          </p:cNvSpPr>
          <p:nvPr/>
        </p:nvSpPr>
        <p:spPr>
          <a:xfrm>
            <a:off x="1146076" y="4355976"/>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spcAft>
                <a:spcPts val="600"/>
              </a:spcAft>
              <a:defRPr/>
            </a:pPr>
            <a:r>
              <a:rPr lang="nl-BE" sz="1100" b="1" u="sng" dirty="0">
                <a:solidFill>
                  <a:srgbClr val="4B4B4B"/>
                </a:solidFill>
              </a:rPr>
              <a:t>INCIDENTIE</a:t>
            </a:r>
            <a:endParaRPr lang="nl-BE" sz="1050" b="1" u="sng" dirty="0">
              <a:solidFill>
                <a:srgbClr val="4B4B4B"/>
              </a:solidFill>
            </a:endParaRPr>
          </a:p>
          <a:p>
            <a:pPr algn="just">
              <a:defRPr/>
            </a:pPr>
            <a:r>
              <a:rPr lang="nl-BE" sz="1050" b="1" dirty="0">
                <a:solidFill>
                  <a:srgbClr val="4B4B4B"/>
                </a:solidFill>
              </a:rPr>
              <a:t>Het risico op vallen </a:t>
            </a:r>
            <a:r>
              <a:rPr lang="nl-BE" sz="1050" b="1" dirty="0">
                <a:solidFill>
                  <a:srgbClr val="C00000"/>
                </a:solidFill>
              </a:rPr>
              <a:t>stijgt</a:t>
            </a:r>
            <a:r>
              <a:rPr lang="nl-BE" sz="1050" b="1" dirty="0">
                <a:solidFill>
                  <a:srgbClr val="4B4B4B"/>
                </a:solidFill>
              </a:rPr>
              <a:t> als je ouder wordt: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28% tot 35% (of 1 op 3) van de thuiswonende 65-plussers valt minstens </a:t>
            </a:r>
            <a:r>
              <a:rPr lang="nl-BE" sz="1050" b="1" dirty="0">
                <a:solidFill>
                  <a:srgbClr val="C00000"/>
                </a:solidFill>
              </a:rPr>
              <a:t>één keer per jaar</a:t>
            </a:r>
            <a:r>
              <a:rPr lang="nl-BE" sz="1050" dirty="0">
                <a:solidFill>
                  <a:srgbClr val="4B4B4B"/>
                </a:solidFill>
              </a:rPr>
              <a:t>. Uit deze groep valt 10% tot 31% van de ouderen zelfs twee of meerdere keren per jaar. </a:t>
            </a:r>
          </a:p>
          <a:p>
            <a:pPr marL="266700" indent="-177800" algn="just">
              <a:spcBef>
                <a:spcPts val="0"/>
              </a:spcBef>
              <a:buFont typeface="Arial" pitchFamily="34" charset="0"/>
              <a:buChar char="•"/>
            </a:pPr>
            <a:r>
              <a:rPr lang="nl-BE" sz="1050" dirty="0">
                <a:solidFill>
                  <a:srgbClr val="4B4B4B"/>
                </a:solidFill>
              </a:rPr>
              <a:t>32% tot 42% van de thuiswonende 75-plussers valt minstens één keer per jaar. </a:t>
            </a:r>
          </a:p>
          <a:p>
            <a:pPr marL="266700" indent="-177800" algn="just">
              <a:spcBef>
                <a:spcPts val="0"/>
              </a:spcBef>
              <a:buFont typeface="Arial" pitchFamily="34" charset="0"/>
              <a:buChar char="•"/>
            </a:pPr>
            <a:r>
              <a:rPr lang="nl-BE" sz="1050" dirty="0">
                <a:solidFill>
                  <a:srgbClr val="4B4B4B"/>
                </a:solidFill>
              </a:rPr>
              <a:t>Deze percentages zullen waarschijnlijk nog hoger liggen, want slechts één vijfde van de valpartijen wordt aan de huisarts gemeld. </a:t>
            </a:r>
          </a:p>
          <a:p>
            <a:pPr marL="266700" indent="-177800" algn="just">
              <a:spcBef>
                <a:spcPts val="0"/>
              </a:spcBef>
              <a:buFont typeface="Arial" pitchFamily="34" charset="0"/>
              <a:buChar char="•"/>
            </a:pPr>
            <a:r>
              <a:rPr lang="nl-BE" sz="1050" dirty="0">
                <a:solidFill>
                  <a:srgbClr val="4B4B4B"/>
                </a:solidFill>
              </a:rPr>
              <a:t>Ouderen verzwijgen vaak een valpartij uit angst hun zelfstandigheid te verliezen en opgenomen te worden in een rusthuis.</a:t>
            </a:r>
          </a:p>
          <a:p>
            <a:pPr algn="just">
              <a:spcBef>
                <a:spcPts val="600"/>
              </a:spcBef>
            </a:pPr>
            <a:r>
              <a:rPr lang="nl-BE" sz="1050" b="1" dirty="0">
                <a:solidFill>
                  <a:srgbClr val="4B4B4B"/>
                </a:solidFill>
              </a:rPr>
              <a:t>Er dubbel zoveel </a:t>
            </a:r>
            <a:r>
              <a:rPr lang="nl-BE" sz="1050" b="1" dirty="0">
                <a:solidFill>
                  <a:srgbClr val="C00000"/>
                </a:solidFill>
              </a:rPr>
              <a:t>vrouwen</a:t>
            </a:r>
            <a:r>
              <a:rPr lang="nl-BE" sz="1050" b="1" dirty="0">
                <a:solidFill>
                  <a:srgbClr val="4B4B4B"/>
                </a:solidFill>
              </a:rPr>
              <a:t> (30%) dan mannen (15%) vallen: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Dit verschil neemt wel af met de leeftijd. </a:t>
            </a:r>
          </a:p>
          <a:p>
            <a:pPr marL="266700" indent="-177800" algn="just">
              <a:spcBef>
                <a:spcPts val="0"/>
              </a:spcBef>
              <a:buFont typeface="Arial" pitchFamily="34" charset="0"/>
              <a:buChar char="•"/>
            </a:pPr>
            <a:r>
              <a:rPr lang="nl-BE" sz="1050" dirty="0">
                <a:solidFill>
                  <a:srgbClr val="4B4B4B"/>
                </a:solidFill>
              </a:rPr>
              <a:t>Vrouwen lopen twee tot drie maal meer risico op een fractuur dan mannen. Dit omwille van botontkalking die samen gaat met de menopauze.</a:t>
            </a:r>
          </a:p>
          <a:p>
            <a:pPr algn="just">
              <a:spcBef>
                <a:spcPts val="600"/>
              </a:spcBef>
            </a:pPr>
            <a:r>
              <a:rPr lang="nl-BE" sz="1050" b="1" dirty="0">
                <a:solidFill>
                  <a:srgbClr val="4B4B4B"/>
                </a:solidFill>
              </a:rPr>
              <a:t>Bewoners in </a:t>
            </a:r>
            <a:r>
              <a:rPr lang="nl-BE" sz="1050" b="1" dirty="0">
                <a:solidFill>
                  <a:srgbClr val="C00000"/>
                </a:solidFill>
              </a:rPr>
              <a:t>woonzorgcentra</a:t>
            </a:r>
            <a:r>
              <a:rPr lang="nl-BE" sz="1050" b="1" dirty="0">
                <a:solidFill>
                  <a:srgbClr val="4B4B4B"/>
                </a:solidFill>
              </a:rPr>
              <a:t> meer vallen dan thuiswonende ouderen: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30% tot 70% valt minstens eenmaal per jaar. </a:t>
            </a:r>
          </a:p>
          <a:p>
            <a:pPr marL="266700" indent="-177800" algn="just">
              <a:spcBef>
                <a:spcPts val="0"/>
              </a:spcBef>
              <a:buFont typeface="Arial" pitchFamily="34" charset="0"/>
              <a:buChar char="•"/>
            </a:pPr>
            <a:r>
              <a:rPr lang="nl-BE" sz="1050" dirty="0">
                <a:solidFill>
                  <a:srgbClr val="4B4B4B"/>
                </a:solidFill>
              </a:rPr>
              <a:t>15% tot 40% valt tweemaal of vaker. </a:t>
            </a:r>
          </a:p>
          <a:p>
            <a:pPr marL="266700" indent="-177800" algn="just">
              <a:spcBef>
                <a:spcPts val="0"/>
              </a:spcBef>
              <a:buFont typeface="Arial" pitchFamily="34" charset="0"/>
              <a:buChar char="•"/>
            </a:pPr>
            <a:r>
              <a:rPr lang="nl-BE" sz="1050" dirty="0">
                <a:solidFill>
                  <a:srgbClr val="4B4B4B"/>
                </a:solidFill>
              </a:rPr>
              <a:t>Het risico neemt toe bij bewoners met mentale stoornissen. </a:t>
            </a:r>
            <a:r>
              <a:rPr lang="nl-BE" sz="1050" i="1" dirty="0">
                <a:solidFill>
                  <a:srgbClr val="4B4B4B"/>
                </a:solidFill>
              </a:rPr>
              <a:t>Onder mentale stoornis verstaan we bijvoorbeeld ziektes zoals dementie of de ziekte van Parkinson</a:t>
            </a:r>
            <a:r>
              <a:rPr lang="nl-BE" sz="1050" dirty="0">
                <a:solidFill>
                  <a:srgbClr val="4B4B4B"/>
                </a:solidFill>
              </a:rPr>
              <a:t>. Bij ouderen met dementie kan het percentage vallers oplopen tot 66%.</a:t>
            </a:r>
          </a:p>
          <a:p>
            <a:pPr algn="just">
              <a:defRPr/>
            </a:pPr>
            <a:endParaRPr lang="nl-BE" sz="1050" b="1" dirty="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260155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a:xfrm>
            <a:off x="1124744" y="4343400"/>
            <a:ext cx="4608512" cy="4114800"/>
          </a:xfrm>
        </p:spPr>
        <p:txBody>
          <a:bodyPr/>
          <a:lstStyle/>
          <a:p>
            <a:pPr algn="just" eaLnBrk="0" fontAlgn="base" hangingPunct="0">
              <a:spcBef>
                <a:spcPct val="30000"/>
              </a:spcBef>
              <a:spcAft>
                <a:spcPct val="0"/>
              </a:spcAft>
              <a:defRPr/>
            </a:pPr>
            <a:r>
              <a:rPr lang="nl-BE" sz="1050" i="1" dirty="0">
                <a:solidFill>
                  <a:srgbClr val="4B4B4B"/>
                </a:solidFill>
                <a:ea typeface="Verdana" pitchFamily="34" charset="0"/>
                <a:cs typeface="Verdana" pitchFamily="34" charset="0"/>
              </a:rPr>
              <a:t>Heet iedereen welkom en stel je voor als spreker.</a:t>
            </a:r>
          </a:p>
          <a:p>
            <a:pPr algn="just" eaLnBrk="0" fontAlgn="base" hangingPunct="0">
              <a:spcBef>
                <a:spcPct val="30000"/>
              </a:spcBef>
              <a:spcAft>
                <a:spcPct val="0"/>
              </a:spcAft>
              <a:defRPr/>
            </a:pPr>
            <a:endParaRPr lang="nl-BE" sz="1050" i="1" dirty="0">
              <a:solidFill>
                <a:srgbClr val="4B4B4B"/>
              </a:solidFill>
              <a:ea typeface="Verdana" pitchFamily="34" charset="0"/>
              <a:cs typeface="Verdana" pitchFamily="34" charset="0"/>
            </a:endParaRPr>
          </a:p>
          <a:p>
            <a:pPr algn="just" eaLnBrk="0" fontAlgn="base" hangingPunct="0">
              <a:spcAft>
                <a:spcPts val="600"/>
              </a:spcAft>
              <a:defRPr/>
            </a:pPr>
            <a:r>
              <a:rPr lang="nl-BE" sz="1050" i="1" dirty="0">
                <a:solidFill>
                  <a:srgbClr val="4B4B4B"/>
                </a:solidFill>
                <a:ea typeface="Verdana" pitchFamily="34" charset="0"/>
                <a:cs typeface="Verdana" pitchFamily="34" charset="0"/>
              </a:rPr>
              <a:t>Kader het MFO d.m.v. het geven van de volgende korte inleiding: </a:t>
            </a:r>
          </a:p>
          <a:p>
            <a:pPr algn="just" eaLnBrk="0" fontAlgn="base" hangingPunct="0">
              <a:spcAft>
                <a:spcPts val="600"/>
              </a:spcAft>
            </a:pPr>
            <a:r>
              <a:rPr lang="nl-BE" sz="1050" dirty="0">
                <a:solidFill>
                  <a:srgbClr val="4B4B4B"/>
                </a:solidFill>
                <a:ea typeface="Verdana" pitchFamily="34" charset="0"/>
                <a:cs typeface="Verdana" pitchFamily="34" charset="0"/>
              </a:rPr>
              <a:t>Geneesmiddelen behoren tot één van de risicofactoren die tot een val kunnen leiden. Vandaar ook dat de 4</a:t>
            </a:r>
            <a:r>
              <a:rPr lang="nl-BE" sz="1050" baseline="30000" dirty="0">
                <a:solidFill>
                  <a:srgbClr val="4B4B4B"/>
                </a:solidFill>
                <a:ea typeface="Verdana" pitchFamily="34" charset="0"/>
                <a:cs typeface="Verdana" pitchFamily="34" charset="0"/>
              </a:rPr>
              <a:t>de</a:t>
            </a:r>
            <a:r>
              <a:rPr lang="nl-BE" sz="1050" dirty="0">
                <a:solidFill>
                  <a:srgbClr val="4B4B4B"/>
                </a:solidFill>
                <a:ea typeface="Verdana" pitchFamily="34" charset="0"/>
                <a:cs typeface="Verdana" pitchFamily="34" charset="0"/>
              </a:rPr>
              <a:t> en 5</a:t>
            </a:r>
            <a:r>
              <a:rPr lang="nl-BE" sz="1050" baseline="30000" dirty="0">
                <a:solidFill>
                  <a:srgbClr val="4B4B4B"/>
                </a:solidFill>
                <a:ea typeface="Verdana" pitchFamily="34" charset="0"/>
                <a:cs typeface="Verdana" pitchFamily="34" charset="0"/>
              </a:rPr>
              <a:t>de</a:t>
            </a:r>
            <a:r>
              <a:rPr lang="nl-BE" sz="1050" dirty="0">
                <a:solidFill>
                  <a:srgbClr val="4B4B4B"/>
                </a:solidFill>
                <a:ea typeface="Verdana" pitchFamily="34" charset="0"/>
                <a:cs typeface="Verdana" pitchFamily="34" charset="0"/>
              </a:rPr>
              <a:t> Week van de Valpreventie in het teken staat van “Medicatie en vallen” en meer specifiek om het verband tussen het gebruik van psychofarmaca (benzodiazepines/Z-producten, antidepressiva en antipsychotica) en vallen. Naar het grote publiek wordt de focus enkel gelegd op een bewustmaking rond het gebruik van benzodiazepines. Ouderen worden aangemoedigd om hun benzodiazepines af te bouwen.</a:t>
            </a:r>
          </a:p>
          <a:p>
            <a:pPr algn="just" eaLnBrk="0" fontAlgn="base" hangingPunct="0">
              <a:spcAft>
                <a:spcPts val="600"/>
              </a:spcAft>
            </a:pPr>
            <a:r>
              <a:rPr lang="nl-BE" sz="1050" dirty="0">
                <a:solidFill>
                  <a:srgbClr val="4B4B4B"/>
                </a:solidFill>
                <a:ea typeface="Verdana" pitchFamily="34" charset="0"/>
                <a:cs typeface="Verdana" pitchFamily="34" charset="0"/>
              </a:rPr>
              <a:t>Vandaag willen we even stilstaan bij de valrisicofactoren het verband tussen het gebruik van psychofarmaca en vallen aantonen. Concreet willen we samen afspraken maken omtrent de opstart en afbouw van slaapmedicatie. Dit om de levenskwaliteit en de zorg rondom onze patiënt te verbeteren.</a:t>
            </a: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2</a:t>
            </a:fld>
            <a:endParaRPr lang="nl-BE"/>
          </a:p>
        </p:txBody>
      </p:sp>
    </p:spTree>
    <p:extLst>
      <p:ext uri="{BB962C8B-B14F-4D97-AF65-F5344CB8AC3E}">
        <p14:creationId xmlns:p14="http://schemas.microsoft.com/office/powerpoint/2010/main" val="649796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52513" y="539750"/>
            <a:ext cx="4572000" cy="34290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20</a:t>
            </a:fld>
            <a:endParaRPr lang="nl-BE" dirty="0"/>
          </a:p>
        </p:txBody>
      </p:sp>
    </p:spTree>
    <p:extLst>
      <p:ext uri="{BB962C8B-B14F-4D97-AF65-F5344CB8AC3E}">
        <p14:creationId xmlns:p14="http://schemas.microsoft.com/office/powerpoint/2010/main" val="309147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1196752" y="4343400"/>
            <a:ext cx="4536504" cy="4114800"/>
          </a:xfrm>
        </p:spPr>
        <p:txBody>
          <a:bodyPr/>
          <a:lstStyle/>
          <a:p>
            <a:pPr algn="just">
              <a:spcBef>
                <a:spcPts val="0"/>
              </a:spcBef>
              <a:spcAft>
                <a:spcPts val="600"/>
              </a:spcAft>
            </a:pPr>
            <a:r>
              <a:rPr lang="nl-BE" sz="1100" b="1" u="sng" kern="1200" dirty="0">
                <a:solidFill>
                  <a:srgbClr val="4B4B4B"/>
                </a:solidFill>
                <a:effectLst/>
                <a:latin typeface="+mj-lt"/>
                <a:ea typeface="+mn-ea"/>
                <a:cs typeface="+mn-cs"/>
              </a:rPr>
              <a:t>VALRISICOFACTOREN</a:t>
            </a:r>
            <a:endParaRPr lang="nl-BE" sz="1050" b="1" u="sng" kern="1200" dirty="0">
              <a:solidFill>
                <a:srgbClr val="4B4B4B"/>
              </a:solidFill>
              <a:effectLst/>
              <a:latin typeface="+mj-lt"/>
              <a:ea typeface="+mn-ea"/>
              <a:cs typeface="+mn-cs"/>
            </a:endParaRPr>
          </a:p>
          <a:p>
            <a:pPr algn="just">
              <a:spcBef>
                <a:spcPts val="0"/>
              </a:spcBef>
            </a:pPr>
            <a:r>
              <a:rPr lang="nl-BE" sz="1050" kern="1200" dirty="0">
                <a:solidFill>
                  <a:srgbClr val="4B4B4B"/>
                </a:solidFill>
                <a:effectLst/>
                <a:latin typeface="+mj-lt"/>
                <a:ea typeface="+mn-ea"/>
                <a:cs typeface="+mn-cs"/>
              </a:rPr>
              <a:t>Voor de Vlaamse praktijkrichtlijn </a:t>
            </a:r>
            <a:r>
              <a:rPr lang="nl-BE" sz="1050" kern="1200" dirty="0">
                <a:solidFill>
                  <a:schemeClr val="tx1"/>
                </a:solidFill>
                <a:effectLst/>
                <a:latin typeface="+mj-lt"/>
                <a:ea typeface="+mn-ea"/>
                <a:cs typeface="+mn-cs"/>
              </a:rPr>
              <a:t>“</a:t>
            </a:r>
            <a:r>
              <a:rPr lang="nl-BE" sz="1050" u="sng" kern="1200" dirty="0">
                <a:solidFill>
                  <a:schemeClr val="tx1"/>
                </a:solidFill>
                <a:effectLst/>
                <a:latin typeface="+mj-lt"/>
                <a:ea typeface="+mn-ea"/>
                <a:cs typeface="+mn-cs"/>
                <a:hlinkClick r:id="rId3"/>
              </a:rPr>
              <a:t>Valpreventie bij thuiswonende ouderen: Praktijkrichtlijn voor Vlaanderen</a:t>
            </a:r>
            <a:r>
              <a:rPr lang="nl-BE" sz="1050" kern="1200" dirty="0">
                <a:solidFill>
                  <a:srgbClr val="4B4B4B"/>
                </a:solidFill>
                <a:effectLst/>
                <a:latin typeface="+mj-lt"/>
                <a:ea typeface="+mn-ea"/>
                <a:cs typeface="+mn-cs"/>
              </a:rPr>
              <a:t>” (Milisen et al., 2010) werden 7 risicofactoren geselecteerd, op basis van de best beschikbare wetenschapelijke evidentie ter preventie van vallen. </a:t>
            </a:r>
          </a:p>
          <a:p>
            <a:pPr algn="just">
              <a:spcBef>
                <a:spcPts val="0"/>
              </a:spcBef>
            </a:pPr>
            <a:endParaRPr lang="nl-BE" sz="1050" kern="1200" dirty="0">
              <a:solidFill>
                <a:srgbClr val="4B4B4B"/>
              </a:solidFill>
              <a:effectLst/>
              <a:latin typeface="+mj-lt"/>
              <a:ea typeface="+mn-ea"/>
              <a:cs typeface="+mn-cs"/>
            </a:endParaRPr>
          </a:p>
          <a:p>
            <a:pPr algn="just">
              <a:spcBef>
                <a:spcPts val="0"/>
              </a:spcBef>
            </a:pPr>
            <a:r>
              <a:rPr lang="nl-BE" sz="1050" u="sng" kern="1200" dirty="0">
                <a:solidFill>
                  <a:srgbClr val="4B4B4B"/>
                </a:solidFill>
                <a:effectLst/>
                <a:latin typeface="+mj-lt"/>
                <a:ea typeface="+mn-ea"/>
                <a:cs typeface="+mn-cs"/>
              </a:rPr>
              <a:t>7 risicofactoren</a:t>
            </a:r>
            <a:r>
              <a:rPr lang="nl-BE" sz="1050" kern="1200" dirty="0">
                <a:solidFill>
                  <a:srgbClr val="4B4B4B"/>
                </a:solidFill>
                <a:effectLst/>
                <a:latin typeface="+mj-lt"/>
                <a:ea typeface="+mn-ea"/>
                <a:cs typeface="+mn-cs"/>
              </a:rPr>
              <a:t>:</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Evenwicht, spierkracht &amp; mobiliteit</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Risicomedicatie</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Duizeligheid</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Problemen met het zicht</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Problemen met voeten &amp; schoeisel</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Risico’s in de omgeving en het gedrag</a:t>
            </a:r>
          </a:p>
          <a:p>
            <a:pPr marL="228600" lvl="0" indent="-228600" algn="just">
              <a:spcBef>
                <a:spcPts val="0"/>
              </a:spcBef>
              <a:buFont typeface="+mj-lt"/>
              <a:buAutoNum type="arabicPeriod"/>
            </a:pPr>
            <a:r>
              <a:rPr lang="nl-BE" sz="1050" kern="1200" dirty="0">
                <a:solidFill>
                  <a:srgbClr val="4B4B4B"/>
                </a:solidFill>
                <a:effectLst/>
                <a:latin typeface="+mj-lt"/>
                <a:ea typeface="+mn-ea"/>
                <a:cs typeface="+mn-cs"/>
              </a:rPr>
              <a:t>Valangst</a:t>
            </a:r>
          </a:p>
          <a:p>
            <a:pPr>
              <a:spcBef>
                <a:spcPts val="0"/>
              </a:spcBef>
            </a:pPr>
            <a:endParaRPr lang="nl-BE" sz="1000" kern="1200" dirty="0">
              <a:solidFill>
                <a:schemeClr val="tx1"/>
              </a:solidFill>
              <a:effectLst/>
              <a:latin typeface="+mj-lt"/>
              <a:ea typeface="+mn-ea"/>
              <a:cs typeface="+mn-cs"/>
            </a:endParaRPr>
          </a:p>
        </p:txBody>
      </p:sp>
      <p:sp>
        <p:nvSpPr>
          <p:cNvPr id="9" name="Slide Number Placeholder 8"/>
          <p:cNvSpPr>
            <a:spLocks noGrp="1"/>
          </p:cNvSpPr>
          <p:nvPr>
            <p:ph type="sldNum" sz="quarter" idx="11"/>
          </p:nvPr>
        </p:nvSpPr>
        <p:spPr/>
        <p:txBody>
          <a:bodyPr/>
          <a:lstStyle/>
          <a:p>
            <a:pPr>
              <a:defRPr/>
            </a:pPr>
            <a:r>
              <a:rPr lang="en-US" dirty="0"/>
              <a:t>9</a:t>
            </a:r>
          </a:p>
        </p:txBody>
      </p:sp>
    </p:spTree>
    <p:extLst>
      <p:ext uri="{BB962C8B-B14F-4D97-AF65-F5344CB8AC3E}">
        <p14:creationId xmlns:p14="http://schemas.microsoft.com/office/powerpoint/2010/main" val="307659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22</a:t>
            </a:fld>
            <a:endParaRPr lang="en-US" dirty="0"/>
          </a:p>
        </p:txBody>
      </p:sp>
      <p:sp>
        <p:nvSpPr>
          <p:cNvPr id="7"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spcAft>
                <a:spcPts val="600"/>
              </a:spcAft>
              <a:defRPr/>
            </a:pPr>
            <a:r>
              <a:rPr lang="nl-BE" sz="1100" b="1" u="sng" dirty="0">
                <a:solidFill>
                  <a:srgbClr val="4B4B4B"/>
                </a:solidFill>
              </a:rPr>
              <a:t>GEVOLGEN</a:t>
            </a:r>
            <a:endParaRPr lang="nl-BE" sz="1050" b="1" u="sng" dirty="0">
              <a:solidFill>
                <a:srgbClr val="4B4B4B"/>
              </a:solidFill>
            </a:endParaRPr>
          </a:p>
          <a:p>
            <a:pPr algn="just">
              <a:spcAft>
                <a:spcPts val="600"/>
              </a:spcAft>
              <a:defRPr/>
            </a:pPr>
            <a:r>
              <a:rPr lang="nl-BE" sz="1050" dirty="0">
                <a:solidFill>
                  <a:srgbClr val="4B4B4B"/>
                </a:solidFill>
              </a:rPr>
              <a:t>Valincidenten kunnen gevolgen hebben op: </a:t>
            </a:r>
          </a:p>
          <a:p>
            <a:pPr algn="just">
              <a:spcBef>
                <a:spcPts val="0"/>
              </a:spcBef>
            </a:pPr>
            <a:r>
              <a:rPr lang="nl-BE" sz="1050" b="1" u="sng" dirty="0">
                <a:solidFill>
                  <a:srgbClr val="4B4B4B"/>
                </a:solidFill>
              </a:rPr>
              <a:t>Lichamelijk vlak</a:t>
            </a:r>
            <a:r>
              <a:rPr lang="nl-BE" sz="1050" b="1" dirty="0">
                <a:solidFill>
                  <a:srgbClr val="4B4B4B"/>
                </a:solidFill>
              </a:rPr>
              <a:t>: </a:t>
            </a:r>
            <a:r>
              <a:rPr lang="nl-BE" sz="1050" dirty="0">
                <a:solidFill>
                  <a:srgbClr val="4B4B4B"/>
                </a:solidFill>
              </a:rPr>
              <a:t>bij 40 tot 60% van de ouderen resulteert een valpartij in een fysiek letsel: </a:t>
            </a:r>
          </a:p>
          <a:p>
            <a:pPr marL="266700" lvl="0" indent="-177800" algn="just">
              <a:spcBef>
                <a:spcPts val="0"/>
              </a:spcBef>
              <a:buFont typeface="Arial" pitchFamily="34" charset="0"/>
              <a:buChar char="•"/>
            </a:pPr>
            <a:r>
              <a:rPr lang="nl-BE" sz="1050" b="1" dirty="0">
                <a:solidFill>
                  <a:srgbClr val="4B4B4B"/>
                </a:solidFill>
              </a:rPr>
              <a:t>Klein letsel </a:t>
            </a:r>
            <a:r>
              <a:rPr lang="nl-BE" sz="1050" dirty="0">
                <a:solidFill>
                  <a:srgbClr val="4B4B4B"/>
                </a:solidFill>
              </a:rPr>
              <a:t>zoals verstuiking, snijwonden, weefselbeschadiging (30 tot 50%). </a:t>
            </a:r>
          </a:p>
          <a:p>
            <a:pPr marL="266700" lvl="0" indent="-177800" algn="just">
              <a:spcBef>
                <a:spcPts val="0"/>
              </a:spcBef>
              <a:buFont typeface="Arial" pitchFamily="34" charset="0"/>
              <a:buChar char="•"/>
            </a:pPr>
            <a:r>
              <a:rPr lang="nl-BE" sz="1050" b="1" dirty="0">
                <a:solidFill>
                  <a:srgbClr val="4B4B4B"/>
                </a:solidFill>
              </a:rPr>
              <a:t>Ernstig letsel</a:t>
            </a:r>
            <a:r>
              <a:rPr lang="nl-BE" sz="1050" dirty="0">
                <a:solidFill>
                  <a:srgbClr val="4B4B4B"/>
                </a:solidFill>
              </a:rPr>
              <a:t> (10% tot 15%) waaronder heupfractuur, andere breuken (bv. polsbreuk, enkelbreuk,...), letsels van weke delen (zoals longen en hersenen) en hoofdtrauma. </a:t>
            </a:r>
          </a:p>
          <a:p>
            <a:pPr algn="just">
              <a:defRPr/>
            </a:pPr>
            <a:endParaRPr lang="nl-BE" sz="1050" b="1" dirty="0">
              <a:solidFill>
                <a:srgbClr val="007114"/>
              </a:solidFill>
              <a:ea typeface="Verdana" pitchFamily="34" charset="0"/>
              <a:cs typeface="Verdana" pitchFamily="34" charset="0"/>
            </a:endParaRPr>
          </a:p>
          <a:p>
            <a:pPr lvl="0" algn="just"/>
            <a:r>
              <a:rPr lang="nl-BE" sz="1050" dirty="0">
                <a:solidFill>
                  <a:srgbClr val="4B4B4B"/>
                </a:solidFill>
              </a:rPr>
              <a:t>Ouderen die gevallen zijn, hebben een </a:t>
            </a:r>
            <a:r>
              <a:rPr lang="nl-BE" sz="1050" b="1" dirty="0">
                <a:solidFill>
                  <a:srgbClr val="4B4B4B"/>
                </a:solidFill>
              </a:rPr>
              <a:t>toegenomen kans op overlijden</a:t>
            </a:r>
            <a:r>
              <a:rPr lang="nl-BE" sz="1050" dirty="0">
                <a:solidFill>
                  <a:srgbClr val="4B4B4B"/>
                </a:solidFill>
              </a:rPr>
              <a:t>: </a:t>
            </a:r>
          </a:p>
          <a:p>
            <a:pPr marL="266700" lvl="0" indent="-177800" algn="just">
              <a:spcBef>
                <a:spcPts val="0"/>
              </a:spcBef>
              <a:buFont typeface="Arial" pitchFamily="34" charset="0"/>
              <a:buChar char="•"/>
            </a:pPr>
            <a:r>
              <a:rPr lang="nl-BE" sz="1050" dirty="0">
                <a:solidFill>
                  <a:srgbClr val="4B4B4B"/>
                </a:solidFill>
              </a:rPr>
              <a:t>Een ‘onvrijwillig letsel’ is de 5</a:t>
            </a:r>
            <a:r>
              <a:rPr lang="nl-BE" sz="1050" baseline="30000" dirty="0">
                <a:solidFill>
                  <a:srgbClr val="4B4B4B"/>
                </a:solidFill>
              </a:rPr>
              <a:t>de</a:t>
            </a:r>
            <a:r>
              <a:rPr lang="nl-BE" sz="1050" dirty="0">
                <a:solidFill>
                  <a:srgbClr val="4B4B4B"/>
                </a:solidFill>
              </a:rPr>
              <a:t> doodsoorzaak bij 75-plussers, waarbij valincidenten de belangrijkste oorzaak zijn. </a:t>
            </a:r>
            <a:r>
              <a:rPr lang="nl-BE" sz="1050" i="1" dirty="0">
                <a:solidFill>
                  <a:srgbClr val="4B4B4B"/>
                </a:solidFill>
              </a:rPr>
              <a:t>Onder ‘onvrijwillige letsels’ verstaan we letsels waarbij men zich niet opzettelijk verwondt</a:t>
            </a:r>
            <a:r>
              <a:rPr lang="nl-BE" sz="1050" dirty="0">
                <a:solidFill>
                  <a:srgbClr val="4B4B4B"/>
                </a:solidFill>
              </a:rPr>
              <a:t>.</a:t>
            </a:r>
          </a:p>
          <a:p>
            <a:pPr algn="just">
              <a:defRPr/>
            </a:pPr>
            <a:endParaRPr lang="nl-BE" sz="1050" b="1" dirty="0">
              <a:solidFill>
                <a:srgbClr val="007114"/>
              </a:solidFill>
              <a:ea typeface="Verdana" pitchFamily="34" charset="0"/>
              <a:cs typeface="Verdana" pitchFamily="34" charset="0"/>
            </a:endParaRPr>
          </a:p>
          <a:p>
            <a:pPr algn="just">
              <a:defRPr/>
            </a:pPr>
            <a:r>
              <a:rPr lang="nl-BE" sz="1050" b="1" u="sng" dirty="0">
                <a:solidFill>
                  <a:srgbClr val="4B4B4B"/>
                </a:solidFill>
              </a:rPr>
              <a:t>Psychosociaal vlak</a:t>
            </a:r>
            <a:r>
              <a:rPr lang="nl-BE" sz="1050" b="1" dirty="0">
                <a:solidFill>
                  <a:srgbClr val="4B4B4B"/>
                </a:solidFill>
              </a:rPr>
              <a:t>: valangst</a:t>
            </a:r>
            <a:endParaRPr lang="nl-BE" sz="1050" dirty="0">
              <a:solidFill>
                <a:srgbClr val="4B4B4B"/>
              </a:solidFill>
            </a:endParaRPr>
          </a:p>
          <a:p>
            <a:pPr algn="just">
              <a:defRPr/>
            </a:pPr>
            <a:endParaRPr lang="nl-BE" sz="1050" b="1" dirty="0">
              <a:solidFill>
                <a:srgbClr val="007114"/>
              </a:solidFill>
              <a:ea typeface="Verdana" pitchFamily="34" charset="0"/>
              <a:cs typeface="Verdana" pitchFamily="34" charset="0"/>
            </a:endParaRPr>
          </a:p>
          <a:p>
            <a:pPr algn="just"/>
            <a:r>
              <a:rPr lang="nl-BE" sz="1050" b="1" u="sng" dirty="0">
                <a:solidFill>
                  <a:srgbClr val="4B4B4B"/>
                </a:solidFill>
              </a:rPr>
              <a:t>Economisch vlak</a:t>
            </a:r>
            <a:r>
              <a:rPr lang="nl-BE" sz="1050" b="1" dirty="0">
                <a:solidFill>
                  <a:srgbClr val="4B4B4B"/>
                </a:solidFill>
              </a:rPr>
              <a:t>: </a:t>
            </a:r>
            <a:r>
              <a:rPr lang="nl-NL" sz="1050" dirty="0">
                <a:solidFill>
                  <a:srgbClr val="4B4B4B"/>
                </a:solidFill>
              </a:rPr>
              <a:t>ten slotte zorgt een valincident voor een </a:t>
            </a:r>
            <a:r>
              <a:rPr lang="nl-NL" sz="1050" b="1" dirty="0">
                <a:solidFill>
                  <a:srgbClr val="4B4B4B"/>
                </a:solidFill>
              </a:rPr>
              <a:t>toename van de kosten</a:t>
            </a:r>
            <a:r>
              <a:rPr lang="nl-NL" sz="1050" dirty="0">
                <a:solidFill>
                  <a:srgbClr val="4B4B4B"/>
                </a:solidFill>
              </a:rPr>
              <a:t>, zowel voor de oudere zelf als voor de samenleving. Valletsels vormen de duurste categorie van alle trauma’s bij ouderen. Vallen betekent: </a:t>
            </a:r>
          </a:p>
          <a:p>
            <a:pPr marL="266700" indent="-177800" algn="just">
              <a:buFont typeface="Arial" panose="020B0604020202020204" pitchFamily="34" charset="0"/>
              <a:buChar char="•"/>
            </a:pPr>
            <a:r>
              <a:rPr lang="nl-NL" sz="1050" dirty="0">
                <a:solidFill>
                  <a:srgbClr val="4B4B4B"/>
                </a:solidFill>
              </a:rPr>
              <a:t>Kosten aan de huisarts.</a:t>
            </a:r>
          </a:p>
          <a:p>
            <a:pPr marL="266700" indent="-177800" algn="just">
              <a:buFont typeface="Arial" panose="020B0604020202020204" pitchFamily="34" charset="0"/>
              <a:buChar char="•"/>
            </a:pPr>
            <a:r>
              <a:rPr lang="nl-NL" sz="1050" dirty="0">
                <a:solidFill>
                  <a:srgbClr val="4B4B4B"/>
                </a:solidFill>
              </a:rPr>
              <a:t>Een </a:t>
            </a:r>
            <a:r>
              <a:rPr lang="nl-NL" sz="1050" b="1" dirty="0">
                <a:solidFill>
                  <a:srgbClr val="4B4B4B"/>
                </a:solidFill>
              </a:rPr>
              <a:t>opname in het ziekenhuis</a:t>
            </a:r>
            <a:r>
              <a:rPr lang="nl-NL" sz="1050" dirty="0">
                <a:solidFill>
                  <a:srgbClr val="4B4B4B"/>
                </a:solidFill>
              </a:rPr>
              <a:t>, de nazorg, de medicatie, de kosten van verschillende testen, drastische omgevingsaanpassingen in het huis.</a:t>
            </a:r>
          </a:p>
          <a:p>
            <a:pPr marL="266700" indent="-177800" algn="just">
              <a:buFont typeface="Arial" panose="020B0604020202020204" pitchFamily="34" charset="0"/>
              <a:buChar char="•"/>
            </a:pPr>
            <a:r>
              <a:rPr lang="nl-NL" sz="1050" dirty="0">
                <a:solidFill>
                  <a:srgbClr val="4B4B4B"/>
                </a:solidFill>
              </a:rPr>
              <a:t>De grootste kost is uiteraard de </a:t>
            </a:r>
            <a:r>
              <a:rPr lang="nl-NL" sz="1050" b="1" dirty="0">
                <a:solidFill>
                  <a:srgbClr val="4B4B4B"/>
                </a:solidFill>
              </a:rPr>
              <a:t>opname in een woonzorgcentrum</a:t>
            </a:r>
            <a:r>
              <a:rPr lang="nl-NL" sz="1050" dirty="0">
                <a:solidFill>
                  <a:srgbClr val="4B4B4B"/>
                </a:solidFill>
              </a:rPr>
              <a:t> en vooral kosten ten gevolge van een heupfractuur kunnen hoog oplopen.</a:t>
            </a:r>
            <a:endParaRPr lang="nl-BE" sz="1050" dirty="0">
              <a:solidFill>
                <a:srgbClr val="4B4B4B"/>
              </a:solidFill>
            </a:endParaRPr>
          </a:p>
          <a:p>
            <a:pPr marL="266700" indent="-177800" algn="just">
              <a:buFont typeface="Arial" panose="020B0604020202020204" pitchFamily="34" charset="0"/>
              <a:buChar char="•"/>
            </a:pPr>
            <a:r>
              <a:rPr lang="nl-BE" sz="1050" i="1" dirty="0">
                <a:solidFill>
                  <a:srgbClr val="4B4B4B"/>
                </a:solidFill>
              </a:rPr>
              <a:t>Een ziekenhuisopname ten gevolge van een val neemt 6 maal toe vanaf de leeftijd van 65 jaar en ouderen die gevallen zijn hebben 2 tot 3 maal meer kans om opgenomen te worden in een woonzorgcentrum. </a:t>
            </a:r>
          </a:p>
          <a:p>
            <a:pPr algn="just">
              <a:defRPr/>
            </a:pPr>
            <a:endParaRPr lang="nl-BE" sz="1050" b="1" dirty="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3929793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23</a:t>
            </a:fld>
            <a:endParaRPr lang="nl-BE"/>
          </a:p>
        </p:txBody>
      </p:sp>
      <p:sp>
        <p:nvSpPr>
          <p:cNvPr id="6"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0" algn="just">
              <a:spcBef>
                <a:spcPts val="0"/>
              </a:spcBef>
              <a:spcAft>
                <a:spcPts val="600"/>
              </a:spcAft>
            </a:pPr>
            <a:r>
              <a:rPr lang="nl-BE" sz="1050" b="1" u="sng" dirty="0">
                <a:solidFill>
                  <a:srgbClr val="4B4B4B"/>
                </a:solidFill>
              </a:rPr>
              <a:t>VOORBEELD: GEVOLGEN VAN EEN HEUPFRACTUUR</a:t>
            </a:r>
          </a:p>
          <a:p>
            <a:pPr lvl="0" algn="just">
              <a:spcBef>
                <a:spcPts val="0"/>
              </a:spcBef>
            </a:pPr>
            <a:r>
              <a:rPr lang="nl-BE" sz="1050" dirty="0">
                <a:solidFill>
                  <a:srgbClr val="4B4B4B"/>
                </a:solidFill>
              </a:rPr>
              <a:t>Ten gevolge van een </a:t>
            </a:r>
            <a:r>
              <a:rPr lang="nl-BE" sz="1050" b="1" dirty="0">
                <a:solidFill>
                  <a:srgbClr val="4B4B4B"/>
                </a:solidFill>
              </a:rPr>
              <a:t>heupfractuur</a:t>
            </a:r>
            <a:r>
              <a:rPr lang="nl-BE" sz="1050" dirty="0">
                <a:solidFill>
                  <a:srgbClr val="4B4B4B"/>
                </a:solidFill>
              </a:rPr>
              <a:t>:</a:t>
            </a:r>
          </a:p>
          <a:p>
            <a:pPr marL="171450" lvl="0" indent="-171450" algn="just">
              <a:spcBef>
                <a:spcPts val="0"/>
              </a:spcBef>
              <a:buFont typeface="Arial" pitchFamily="34" charset="0"/>
              <a:buChar char="•"/>
            </a:pPr>
            <a:r>
              <a:rPr lang="nl-BE" sz="1050" b="1" dirty="0">
                <a:solidFill>
                  <a:srgbClr val="4B4B4B"/>
                </a:solidFill>
              </a:rPr>
              <a:t>Herwint   slechts   1   op   5  ouderen  zijn  volledige  ADL-zelfstandigheid (Activiteiten van het Dagelijkse Leven)</a:t>
            </a:r>
            <a:endParaRPr lang="nl-BE" sz="1050" dirty="0">
              <a:solidFill>
                <a:srgbClr val="4B4B4B"/>
              </a:solidFill>
            </a:endParaRPr>
          </a:p>
          <a:p>
            <a:pPr marL="171450" lvl="0" indent="-171450" algn="just">
              <a:spcBef>
                <a:spcPts val="0"/>
              </a:spcBef>
              <a:buFont typeface="Arial" pitchFamily="34" charset="0"/>
              <a:buChar char="•"/>
            </a:pPr>
            <a:r>
              <a:rPr lang="en-US" sz="1050" dirty="0">
                <a:solidFill>
                  <a:srgbClr val="4B4B4B"/>
                </a:solidFill>
              </a:rPr>
              <a:t>Worden 1 op 5 (of 20%) </a:t>
            </a:r>
            <a:r>
              <a:rPr lang="en-US" sz="1050" dirty="0" err="1">
                <a:solidFill>
                  <a:srgbClr val="4B4B4B"/>
                </a:solidFill>
              </a:rPr>
              <a:t>ouderen</a:t>
            </a:r>
            <a:r>
              <a:rPr lang="en-US" sz="1050" dirty="0">
                <a:solidFill>
                  <a:srgbClr val="4B4B4B"/>
                </a:solidFill>
              </a:rPr>
              <a:t> </a:t>
            </a:r>
            <a:r>
              <a:rPr lang="en-US" sz="1050" dirty="0" err="1">
                <a:solidFill>
                  <a:srgbClr val="4B4B4B"/>
                </a:solidFill>
              </a:rPr>
              <a:t>immobiel</a:t>
            </a:r>
            <a:endParaRPr lang="nl-BE" sz="1050" dirty="0">
              <a:solidFill>
                <a:srgbClr val="4B4B4B"/>
              </a:solidFill>
            </a:endParaRPr>
          </a:p>
          <a:p>
            <a:pPr marL="171450" lvl="0" indent="-171450" algn="just">
              <a:spcBef>
                <a:spcPts val="0"/>
              </a:spcBef>
              <a:buFont typeface="Arial" pitchFamily="34" charset="0"/>
              <a:buChar char="•"/>
            </a:pPr>
            <a:r>
              <a:rPr lang="nl-BE" sz="1050" dirty="0">
                <a:solidFill>
                  <a:srgbClr val="4B4B4B"/>
                </a:solidFill>
              </a:rPr>
              <a:t>Overlijdt 1 op 3 ouderen binnen het jaar na het valincident. Dit toegenomen sterfterisico blijft behouden tot 10 à 15 jaar na de heupfractuur.</a:t>
            </a:r>
          </a:p>
          <a:p>
            <a:pPr marL="171450" lvl="0" indent="-171450" algn="just">
              <a:spcBef>
                <a:spcPts val="0"/>
              </a:spcBef>
              <a:buFont typeface="Arial" pitchFamily="34" charset="0"/>
              <a:buChar char="•"/>
            </a:pPr>
            <a:r>
              <a:rPr lang="nl-BE" sz="1050" dirty="0">
                <a:solidFill>
                  <a:srgbClr val="4B4B4B"/>
                </a:solidFill>
              </a:rPr>
              <a:t>Riskeert 6 tot 12% een nieuwe heupfractuur.</a:t>
            </a:r>
            <a:endParaRPr lang="nl-BE" sz="1050" b="1" u="sng" dirty="0">
              <a:solidFill>
                <a:srgbClr val="4B4B4B"/>
              </a:solidFill>
            </a:endParaRPr>
          </a:p>
          <a:p>
            <a:pPr marL="171450" lvl="0" indent="-171450" algn="just">
              <a:spcBef>
                <a:spcPts val="0"/>
              </a:spcBef>
              <a:buFont typeface="Arial" pitchFamily="34" charset="0"/>
              <a:buChar char="•"/>
            </a:pPr>
            <a:endParaRPr lang="nl-BE" sz="1050" b="1" u="sng" dirty="0">
              <a:solidFill>
                <a:srgbClr val="4B4B4B"/>
              </a:solidFill>
            </a:endParaRPr>
          </a:p>
          <a:p>
            <a:pPr algn="just"/>
            <a:r>
              <a:rPr lang="nl-BE" sz="1050" dirty="0">
                <a:solidFill>
                  <a:srgbClr val="4B4B4B"/>
                </a:solidFill>
              </a:rPr>
              <a:t>Heupfracturen ten gevolge van een val kosten in België bijvoorbeeld gemiddeld  €11.500 per patiënt, met een totale jaarlijkse kostprijs geschat op 308 miljoen euro. Dat kostenplaatje zal nog verder stijgen aangezien het aantal heupfracturen tegen 2025 op 19.000 wordt geschat. </a:t>
            </a:r>
          </a:p>
          <a:p>
            <a:pPr algn="just"/>
            <a:endParaRPr lang="nl-BE" sz="1050" dirty="0"/>
          </a:p>
          <a:p>
            <a:pPr algn="just">
              <a:defRPr/>
            </a:pPr>
            <a:endParaRPr lang="nl-BE" sz="1050" dirty="0">
              <a:solidFill>
                <a:srgbClr val="4B4B4B"/>
              </a:solidFill>
            </a:endParaRPr>
          </a:p>
          <a:p>
            <a:pPr algn="just">
              <a:defRPr/>
            </a:pPr>
            <a:endParaRPr lang="nl-BE" sz="1050" b="1" dirty="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36222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24</a:t>
            </a:fld>
            <a:endParaRPr lang="nl-BE"/>
          </a:p>
        </p:txBody>
      </p:sp>
      <p:sp>
        <p:nvSpPr>
          <p:cNvPr id="6"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endParaRPr lang="nl-BE" sz="1050" dirty="0"/>
          </a:p>
          <a:p>
            <a:pPr algn="just">
              <a:defRPr/>
            </a:pPr>
            <a:endParaRPr lang="nl-BE" sz="1050" dirty="0">
              <a:solidFill>
                <a:srgbClr val="4B4B4B"/>
              </a:solidFill>
            </a:endParaRPr>
          </a:p>
          <a:p>
            <a:pPr algn="just">
              <a:defRPr/>
            </a:pPr>
            <a:endParaRPr lang="nl-BE" sz="1050" b="1" dirty="0">
              <a:solidFill>
                <a:srgbClr val="007114"/>
              </a:solidFill>
              <a:ea typeface="Verdana" pitchFamily="34" charset="0"/>
              <a:cs typeface="Verdana" pitchFamily="34" charset="0"/>
            </a:endParaRPr>
          </a:p>
        </p:txBody>
      </p:sp>
      <p:sp>
        <p:nvSpPr>
          <p:cNvPr id="3" name="Notes Placeholder 2"/>
          <p:cNvSpPr>
            <a:spLocks noGrp="1"/>
          </p:cNvSpPr>
          <p:nvPr>
            <p:ph type="body" idx="1"/>
          </p:nvPr>
        </p:nvSpPr>
        <p:spPr>
          <a:xfrm>
            <a:off x="1371600" y="4229100"/>
            <a:ext cx="4114800" cy="2494843"/>
          </a:xfrm>
        </p:spPr>
        <p:txBody>
          <a:bodyPr/>
          <a:lstStyle/>
          <a:p>
            <a:r>
              <a:rPr lang="nl-BE" sz="1050" b="1" u="sng" dirty="0">
                <a:solidFill>
                  <a:srgbClr val="007114"/>
                </a:solidFill>
              </a:rPr>
              <a:t>Calcium- en vitamine D-supplementen </a:t>
            </a:r>
          </a:p>
          <a:p>
            <a:r>
              <a:rPr lang="nl-BE" sz="900" dirty="0"/>
              <a:t>Er is onvoldoende evidentie om systematisch extra calcium en vitamine D aan te raden. </a:t>
            </a:r>
          </a:p>
          <a:p>
            <a:r>
              <a:rPr lang="nl-BE" sz="900" dirty="0"/>
              <a:t>Algemene screening van vitamine D wordt niet geadviseerd. </a:t>
            </a:r>
          </a:p>
          <a:p>
            <a:endParaRPr lang="nl-BE" sz="900" dirty="0"/>
          </a:p>
          <a:p>
            <a:r>
              <a:rPr lang="nl-BE" sz="900" b="1" u="sng" dirty="0"/>
              <a:t>Calciumsupplement</a:t>
            </a:r>
            <a:r>
              <a:rPr lang="nl-BE" sz="900" u="sng" dirty="0"/>
              <a:t>  </a:t>
            </a:r>
          </a:p>
          <a:p>
            <a:r>
              <a:rPr lang="nl-BE" sz="900" i="1" dirty="0"/>
              <a:t>Wanneer?</a:t>
            </a:r>
            <a:r>
              <a:rPr lang="nl-BE" sz="900" dirty="0"/>
              <a:t> </a:t>
            </a:r>
          </a:p>
          <a:p>
            <a:pPr marL="171450" indent="-171450">
              <a:buFont typeface="Arial" panose="020B0604020202020204" pitchFamily="34" charset="0"/>
              <a:buChar char="•"/>
            </a:pPr>
            <a:r>
              <a:rPr lang="nl-BE" sz="900" dirty="0"/>
              <a:t>bij vrouwen/mannen ≥65 jaar met onvoldoende calcium-inname in het dieet. </a:t>
            </a:r>
          </a:p>
          <a:p>
            <a:pPr marL="171450" indent="-171450">
              <a:buFont typeface="Arial" panose="020B0604020202020204" pitchFamily="34" charset="0"/>
              <a:buChar char="•"/>
            </a:pPr>
            <a:r>
              <a:rPr lang="nl-BE" sz="900" dirty="0"/>
              <a:t>bij vrouwen/mannen met osteoporose. </a:t>
            </a:r>
          </a:p>
          <a:p>
            <a:pPr marL="171450" indent="-171450">
              <a:buFont typeface="Arial" panose="020B0604020202020204" pitchFamily="34" charset="0"/>
              <a:buChar char="•"/>
            </a:pPr>
            <a:r>
              <a:rPr lang="nl-BE" sz="900" dirty="0"/>
              <a:t>bij vrouwen/mannen onder chronische systemische </a:t>
            </a:r>
            <a:r>
              <a:rPr lang="nl-BE" sz="900" dirty="0" err="1"/>
              <a:t>corticotherapie</a:t>
            </a:r>
            <a:r>
              <a:rPr lang="nl-BE" sz="900" dirty="0"/>
              <a:t> (bv. </a:t>
            </a:r>
            <a:r>
              <a:rPr lang="nl-BE" sz="900" dirty="0" err="1"/>
              <a:t>prednisolone</a:t>
            </a:r>
            <a:r>
              <a:rPr lang="nl-BE" sz="900" dirty="0"/>
              <a:t>-equivalent van 4 of meer mg/dag). </a:t>
            </a:r>
          </a:p>
          <a:p>
            <a:r>
              <a:rPr lang="nl-BE" sz="900" i="1" dirty="0"/>
              <a:t>Hoeveel?</a:t>
            </a:r>
          </a:p>
          <a:p>
            <a:r>
              <a:rPr lang="nl-BE" sz="900" dirty="0"/>
              <a:t>In de praktijk wordt afhankelijk van de voedingsanamnese </a:t>
            </a:r>
            <a:r>
              <a:rPr lang="nl-BE" sz="900" b="1" dirty="0"/>
              <a:t>500 mg </a:t>
            </a:r>
            <a:r>
              <a:rPr lang="nl-BE" sz="900" dirty="0"/>
              <a:t>(bij 2 porties zuivel) of </a:t>
            </a:r>
            <a:r>
              <a:rPr lang="nl-BE" sz="900" b="1" dirty="0"/>
              <a:t>1000 mg </a:t>
            </a:r>
            <a:r>
              <a:rPr lang="nl-BE" sz="900" dirty="0"/>
              <a:t>(bij 0-1 portie zuivel) elementair calciumsupplementen per dag aangeraden. </a:t>
            </a:r>
          </a:p>
          <a:p>
            <a:r>
              <a:rPr lang="nl-BE" sz="900" dirty="0"/>
              <a:t>Vanaf 3 porties zuivel per dag wordt de calciuminname via de voeding als voldoende beoordeeld en zijn geen extra supplementen nodig. </a:t>
            </a:r>
          </a:p>
          <a:p>
            <a:r>
              <a:rPr lang="nl-BE" sz="900" dirty="0" err="1"/>
              <a:t>Calciumverrijkte</a:t>
            </a:r>
            <a:r>
              <a:rPr lang="nl-BE" sz="900" dirty="0"/>
              <a:t> sojaproducten worden op gebied van calcium gelijkgeschakeld met melkproducten. Soms kan een verwijzing naar een diëtist overwogen worden voor een voedingsadvies. </a:t>
            </a:r>
          </a:p>
          <a:p>
            <a:r>
              <a:rPr lang="nl-BE" sz="900" b="1" u="sng" dirty="0"/>
              <a:t>Vitamine D-supplement </a:t>
            </a:r>
            <a:endParaRPr lang="nl-BE" sz="900" b="1" dirty="0"/>
          </a:p>
          <a:p>
            <a:r>
              <a:rPr lang="nl-BE" sz="900" i="1" dirty="0"/>
              <a:t>Wanneer? </a:t>
            </a:r>
          </a:p>
          <a:p>
            <a:pPr marL="171450" indent="-171450">
              <a:buFont typeface="Arial" panose="020B0604020202020204" pitchFamily="34" charset="0"/>
              <a:buChar char="•"/>
            </a:pPr>
            <a:r>
              <a:rPr lang="nl-BE" sz="900" dirty="0"/>
              <a:t>bij vrouwen/mannen met onvoldoende blootstelling aan zonlicht, klederdracht met volledige bedekking van de huid, donker </a:t>
            </a:r>
            <a:r>
              <a:rPr lang="nl-BE" sz="900" dirty="0" err="1"/>
              <a:t>huidstype</a:t>
            </a:r>
            <a:r>
              <a:rPr lang="nl-BE" sz="900" dirty="0"/>
              <a:t>. </a:t>
            </a:r>
          </a:p>
          <a:p>
            <a:pPr marL="171450" indent="-171450">
              <a:buFont typeface="Arial" panose="020B0604020202020204" pitchFamily="34" charset="0"/>
              <a:buChar char="•"/>
            </a:pPr>
            <a:r>
              <a:rPr lang="nl-BE" sz="900" dirty="0"/>
              <a:t>bij ouderen die verblijven in een woonzorgcentrum. </a:t>
            </a:r>
          </a:p>
          <a:p>
            <a:pPr marL="171450" indent="-171450">
              <a:buFont typeface="Arial" panose="020B0604020202020204" pitchFamily="34" charset="0"/>
              <a:buChar char="•"/>
            </a:pPr>
            <a:r>
              <a:rPr lang="nl-BE" sz="900" dirty="0"/>
              <a:t>bij alle patiënten met een verhoogd valrisico: vitamine D heeft een direct effect op de spierfunctie en het evenwicht en reduceert het aantal valpartijen. Zie ook de praktijkrichtlijn ‘Valpreventie bij thuiswonende ouderen’. </a:t>
            </a:r>
            <a:r>
              <a:rPr lang="nl-BE" sz="900" i="1" u="sng" dirty="0"/>
              <a:t>www.valpreventie.be/Zorgverlener/Valpreventiebijthuiswonendeouderen/Praktijkrichtlijn.aspx </a:t>
            </a:r>
            <a:endParaRPr lang="nl-BE" sz="900" dirty="0"/>
          </a:p>
          <a:p>
            <a:pPr marL="171450" indent="-171450">
              <a:buFont typeface="Arial" panose="020B0604020202020204" pitchFamily="34" charset="0"/>
              <a:buChar char="•"/>
            </a:pPr>
            <a:r>
              <a:rPr lang="nl-BE" sz="900" dirty="0"/>
              <a:t>bij vrouwen/mannen met osteoporose. </a:t>
            </a:r>
          </a:p>
          <a:p>
            <a:pPr marL="171450" indent="-171450">
              <a:buFont typeface="Arial" panose="020B0604020202020204" pitchFamily="34" charset="0"/>
              <a:buChar char="•"/>
            </a:pPr>
            <a:r>
              <a:rPr lang="nl-BE" sz="900" dirty="0"/>
              <a:t>bij vrouwen/mannen onder chronische systemische </a:t>
            </a:r>
            <a:r>
              <a:rPr lang="nl-BE" sz="900" dirty="0" err="1"/>
              <a:t>corticotherapie</a:t>
            </a:r>
            <a:r>
              <a:rPr lang="nl-BE" sz="900" dirty="0"/>
              <a:t> (bv. </a:t>
            </a:r>
            <a:r>
              <a:rPr lang="nl-BE" sz="900" dirty="0" err="1"/>
              <a:t>prednisolone</a:t>
            </a:r>
            <a:r>
              <a:rPr lang="nl-BE" sz="900" dirty="0"/>
              <a:t>-equivalent van 4 of meer mg/dag). </a:t>
            </a:r>
          </a:p>
          <a:p>
            <a:r>
              <a:rPr lang="nl-BE" sz="900" i="1" dirty="0"/>
              <a:t>Hoeveel?</a:t>
            </a:r>
          </a:p>
          <a:p>
            <a:pPr marL="171450" indent="-171450">
              <a:buFont typeface="Arial" panose="020B0604020202020204" pitchFamily="34" charset="0"/>
              <a:buChar char="•"/>
            </a:pPr>
            <a:r>
              <a:rPr lang="nl-BE" sz="900" b="1" dirty="0"/>
              <a:t> 800 </a:t>
            </a:r>
            <a:r>
              <a:rPr lang="nl-BE" sz="900" dirty="0"/>
              <a:t>IE/dag </a:t>
            </a:r>
          </a:p>
          <a:p>
            <a:endParaRPr lang="nl-BE" dirty="0"/>
          </a:p>
          <a:p>
            <a:endParaRPr lang="nl-BE" dirty="0"/>
          </a:p>
        </p:txBody>
      </p:sp>
    </p:spTree>
    <p:extLst>
      <p:ext uri="{BB962C8B-B14F-4D97-AF65-F5344CB8AC3E}">
        <p14:creationId xmlns:p14="http://schemas.microsoft.com/office/powerpoint/2010/main" val="94331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a:xfrm>
            <a:off x="1077913" y="4427984"/>
            <a:ext cx="4608512" cy="4114800"/>
          </a:xfrm>
        </p:spPr>
        <p:txBody>
          <a:bodyPr/>
          <a:lstStyle/>
          <a:p>
            <a:pPr lvl="0" algn="just">
              <a:spcAft>
                <a:spcPts val="600"/>
              </a:spcAft>
            </a:pPr>
            <a:r>
              <a:rPr lang="nl-BE" sz="1100" b="1" u="sng" dirty="0">
                <a:solidFill>
                  <a:srgbClr val="4B4B4B"/>
                </a:solidFill>
              </a:rPr>
              <a:t>WEEK VAN DE VALPREVENTIE</a:t>
            </a:r>
          </a:p>
          <a:p>
            <a:pPr algn="just"/>
            <a:r>
              <a:rPr lang="nl-BE" sz="1050" dirty="0">
                <a:solidFill>
                  <a:srgbClr val="4B4B4B"/>
                </a:solidFill>
                <a:ea typeface="Verdana" pitchFamily="34" charset="0"/>
                <a:cs typeface="Verdana" pitchFamily="34" charset="0"/>
              </a:rPr>
              <a:t>De</a:t>
            </a:r>
            <a:r>
              <a:rPr lang="nl-BE" sz="1050" baseline="0" dirty="0">
                <a:solidFill>
                  <a:srgbClr val="4B4B4B"/>
                </a:solidFill>
                <a:ea typeface="Verdana" pitchFamily="34" charset="0"/>
                <a:cs typeface="Verdana" pitchFamily="34" charset="0"/>
              </a:rPr>
              <a:t> Week van de Valpreventie stelt jaarlijks 1 risicofactor in het licht waarrond ouderen en zorgverleners worden geïnformeerd en gesensibiliseerd.</a:t>
            </a:r>
          </a:p>
          <a:p>
            <a:pPr algn="just"/>
            <a:r>
              <a:rPr lang="nl-BE" sz="1050" baseline="0" dirty="0">
                <a:solidFill>
                  <a:srgbClr val="4B4B4B"/>
                </a:solidFill>
                <a:ea typeface="Verdana" pitchFamily="34" charset="0"/>
                <a:cs typeface="Verdana" pitchFamily="34" charset="0"/>
              </a:rPr>
              <a:t> </a:t>
            </a:r>
          </a:p>
          <a:p>
            <a:pPr algn="just"/>
            <a:r>
              <a:rPr lang="nl-BE" sz="1050" dirty="0">
                <a:solidFill>
                  <a:srgbClr val="4B4B4B"/>
                </a:solidFill>
                <a:ea typeface="Verdana" pitchFamily="34" charset="0"/>
                <a:cs typeface="Verdana" pitchFamily="34" charset="0"/>
              </a:rPr>
              <a:t>Thema’s Week van de Valpreventie (voorgaande jaren): </a:t>
            </a:r>
          </a:p>
          <a:p>
            <a:pPr marL="266700" indent="-177800" algn="just">
              <a:buFont typeface="Arial" pitchFamily="34" charset="0"/>
              <a:buChar char="•"/>
            </a:pPr>
            <a:r>
              <a:rPr lang="nl-BE" sz="1050" b="1" dirty="0">
                <a:solidFill>
                  <a:srgbClr val="4B4B4B"/>
                </a:solidFill>
                <a:ea typeface="Verdana" pitchFamily="34" charset="0"/>
                <a:cs typeface="Verdana" pitchFamily="34" charset="0"/>
              </a:rPr>
              <a:t>2012</a:t>
            </a:r>
            <a:r>
              <a:rPr lang="nl-BE" sz="1050" dirty="0">
                <a:solidFill>
                  <a:srgbClr val="4B4B4B"/>
                </a:solidFill>
                <a:ea typeface="Verdana" pitchFamily="34" charset="0"/>
                <a:cs typeface="Verdana" pitchFamily="34" charset="0"/>
              </a:rPr>
              <a:t>: Valpreventie in woonzorgcentra</a:t>
            </a:r>
          </a:p>
          <a:p>
            <a:pPr marL="266700" indent="-177800" algn="just">
              <a:buFont typeface="Arial" pitchFamily="34" charset="0"/>
              <a:buChar char="•"/>
            </a:pPr>
            <a:r>
              <a:rPr lang="nl-BE" sz="1050" b="1" dirty="0">
                <a:solidFill>
                  <a:srgbClr val="4B4B4B"/>
                </a:solidFill>
                <a:ea typeface="Verdana" pitchFamily="34" charset="0"/>
                <a:cs typeface="Verdana" pitchFamily="34" charset="0"/>
              </a:rPr>
              <a:t>2013 en 2014</a:t>
            </a:r>
            <a:r>
              <a:rPr lang="nl-BE" sz="1050" dirty="0">
                <a:solidFill>
                  <a:srgbClr val="4B4B4B"/>
                </a:solidFill>
                <a:ea typeface="Verdana" pitchFamily="34" charset="0"/>
                <a:cs typeface="Verdana" pitchFamily="34" charset="0"/>
              </a:rPr>
              <a:t>: Focus op de valrisicofactor “</a:t>
            </a:r>
            <a:r>
              <a:rPr lang="nl-BE" sz="1050" b="1" dirty="0">
                <a:solidFill>
                  <a:srgbClr val="4B4B4B"/>
                </a:solidFill>
                <a:ea typeface="Verdana" pitchFamily="34" charset="0"/>
                <a:cs typeface="Verdana" pitchFamily="34" charset="0"/>
              </a:rPr>
              <a:t>bewegen</a:t>
            </a:r>
            <a:r>
              <a:rPr lang="nl-BE" sz="1050" dirty="0">
                <a:solidFill>
                  <a:srgbClr val="4B4B4B"/>
                </a:solidFill>
                <a:ea typeface="Verdana" pitchFamily="34" charset="0"/>
                <a:cs typeface="Verdana" pitchFamily="34" charset="0"/>
              </a:rPr>
              <a:t>” (evenwicht, spierkracht en mobiliteit). De '</a:t>
            </a:r>
            <a:r>
              <a:rPr lang="nl-BE" sz="1050" dirty="0">
                <a:solidFill>
                  <a:srgbClr val="4B4B4B"/>
                </a:solidFill>
                <a:ea typeface="Verdana" pitchFamily="34" charset="0"/>
                <a:cs typeface="Verdana" pitchFamily="34" charset="0"/>
                <a:hlinkClick r:id="rId3"/>
              </a:rPr>
              <a:t>Dans je leven lang</a:t>
            </a:r>
            <a:r>
              <a:rPr lang="nl-BE" sz="1050" dirty="0">
                <a:solidFill>
                  <a:srgbClr val="4B4B4B"/>
                </a:solidFill>
                <a:ea typeface="Verdana" pitchFamily="34" charset="0"/>
                <a:cs typeface="Verdana" pitchFamily="34" charset="0"/>
              </a:rPr>
              <a:t>!' campagne, om zoveel mogelijk ouderen in beweging te krijgen / houden, was een groot succes!</a:t>
            </a:r>
          </a:p>
          <a:p>
            <a:pPr marL="266700" indent="-177800" algn="just">
              <a:buFont typeface="Arial" pitchFamily="34" charset="0"/>
              <a:buChar char="•"/>
            </a:pPr>
            <a:r>
              <a:rPr lang="nl-BE" sz="1050" b="1" dirty="0">
                <a:solidFill>
                  <a:srgbClr val="4B4B4B"/>
                </a:solidFill>
                <a:ea typeface="Verdana" pitchFamily="34" charset="0"/>
                <a:cs typeface="Verdana" pitchFamily="34" charset="0"/>
              </a:rPr>
              <a:t>2015 en 2016</a:t>
            </a:r>
            <a:r>
              <a:rPr lang="nl-BE" sz="1050" dirty="0">
                <a:solidFill>
                  <a:srgbClr val="4B4B4B"/>
                </a:solidFill>
                <a:ea typeface="Verdana" pitchFamily="34" charset="0"/>
                <a:cs typeface="Verdana" pitchFamily="34" charset="0"/>
              </a:rPr>
              <a:t>: Focus op de valrisicofactor “</a:t>
            </a:r>
            <a:r>
              <a:rPr lang="nl-BE" sz="1050" b="1" dirty="0">
                <a:solidFill>
                  <a:srgbClr val="4B4B4B"/>
                </a:solidFill>
                <a:ea typeface="Verdana" pitchFamily="34" charset="0"/>
                <a:cs typeface="Verdana" pitchFamily="34" charset="0"/>
              </a:rPr>
              <a:t>medicatie</a:t>
            </a:r>
            <a:r>
              <a:rPr lang="nl-BE" sz="1050" dirty="0">
                <a:solidFill>
                  <a:srgbClr val="4B4B4B"/>
                </a:solidFill>
                <a:ea typeface="Verdana" pitchFamily="34" charset="0"/>
                <a:cs typeface="Verdana" pitchFamily="34" charset="0"/>
              </a:rPr>
              <a:t>” en meer specifiek op het verband tussen psychofarmaca en vallen. Voor het grote publiek ligt de focus op het gebruik en afbouw van benzodiazepines.</a:t>
            </a:r>
          </a:p>
          <a:p>
            <a:endParaRPr lang="nl-BE" dirty="0"/>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25</a:t>
            </a:fld>
            <a:endParaRPr lang="nl-BE"/>
          </a:p>
        </p:txBody>
      </p:sp>
    </p:spTree>
    <p:extLst>
      <p:ext uri="{BB962C8B-B14F-4D97-AF65-F5344CB8AC3E}">
        <p14:creationId xmlns:p14="http://schemas.microsoft.com/office/powerpoint/2010/main" val="2208020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26</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3"/>
            </a:pPr>
            <a:r>
              <a:rPr lang="nl-BE" b="1" dirty="0">
                <a:solidFill>
                  <a:srgbClr val="007114"/>
                </a:solidFill>
                <a:ea typeface="Verdana" pitchFamily="34" charset="0"/>
                <a:cs typeface="Verdana" pitchFamily="34" charset="0"/>
              </a:rPr>
              <a:t>Psychofarmaca en vallen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Wanneer is er een verhoogd valrisico?</a:t>
            </a:r>
          </a:p>
          <a:p>
            <a:pPr marL="628650" lvl="1" indent="-171450" algn="just">
              <a:buFont typeface="Arial" panose="020B0604020202020204" pitchFamily="34" charset="0"/>
              <a:buChar char="•"/>
            </a:pPr>
            <a:r>
              <a:rPr lang="nl-BE" sz="1050" dirty="0">
                <a:solidFill>
                  <a:srgbClr val="FF0000"/>
                </a:solidFill>
                <a:ea typeface="Verdana" pitchFamily="34" charset="0"/>
                <a:cs typeface="Verdana" pitchFamily="34" charset="0"/>
              </a:rPr>
              <a:t>We hebben in dit pakket bewust gekozen enkel de focus te leggen op het verband tussen psychofarmaca en vallen. We zijn er ons zeker van bewust dat er ook andere geneesmiddelenklassen het valrisico verhogen maar deze ook in dit pakket bespreken zou het geheel te complex maken voor 1 avond.</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Net zoals tijdens de Week van de Valpreventie (2015 en 2016) focussen we op het verband tussen psychofarmaca (benzodiazepines, antidepressiva en antipsychotica) en vallen. Psychofarmaca brengen een verhoogd valrisico met zich mee; we focussen op de benzodiazepines wegens de grote populatie die dit neemt. </a:t>
            </a:r>
            <a:endParaRPr lang="en-US" sz="1050" dirty="0">
              <a:solidFill>
                <a:srgbClr val="007114"/>
              </a:solidFill>
              <a:ea typeface="Tahoma" pitchFamily="34" charset="0"/>
              <a:cs typeface="Tahoma" pitchFamily="34" charset="0"/>
            </a:endParaRPr>
          </a:p>
          <a:p>
            <a:endParaRPr lang="nl-BE" dirty="0"/>
          </a:p>
        </p:txBody>
      </p:sp>
    </p:spTree>
    <p:extLst>
      <p:ext uri="{BB962C8B-B14F-4D97-AF65-F5344CB8AC3E}">
        <p14:creationId xmlns:p14="http://schemas.microsoft.com/office/powerpoint/2010/main" val="251419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a:xfrm>
            <a:off x="1124744" y="4271392"/>
            <a:ext cx="4608512" cy="4549080"/>
          </a:xfrm>
        </p:spPr>
        <p:txBody>
          <a:bodyPr/>
          <a:lstStyle/>
          <a:p>
            <a:pPr lvl="0" algn="just">
              <a:spcAft>
                <a:spcPts val="600"/>
              </a:spcAft>
            </a:pPr>
            <a:r>
              <a:rPr lang="nl-BE" sz="1100" b="1" u="sng" dirty="0">
                <a:solidFill>
                  <a:srgbClr val="4B4B4B"/>
                </a:solidFill>
              </a:rPr>
              <a:t>LET OP MEDICATIE!</a:t>
            </a:r>
          </a:p>
          <a:p>
            <a:pPr algn="just"/>
            <a:r>
              <a:rPr lang="nl-BE" sz="1050" dirty="0">
                <a:solidFill>
                  <a:srgbClr val="4B4B4B"/>
                </a:solidFill>
                <a:ea typeface="Tahoma" panose="020B0604030504040204" pitchFamily="34" charset="0"/>
                <a:cs typeface="Tahoma" panose="020B0604030504040204" pitchFamily="34" charset="0"/>
              </a:rPr>
              <a:t>Geneesmiddelen behoren tot  één van de risicofactoren die tot een val kunnen leiden. </a:t>
            </a:r>
          </a:p>
          <a:p>
            <a:pPr algn="just"/>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Het</a:t>
            </a:r>
            <a:r>
              <a:rPr lang="nl-BE" sz="1050" b="1" dirty="0">
                <a:solidFill>
                  <a:srgbClr val="4B4B4B"/>
                </a:solidFill>
                <a:ea typeface="Tahoma" panose="020B0604030504040204" pitchFamily="34" charset="0"/>
                <a:cs typeface="Tahoma" panose="020B0604030504040204" pitchFamily="34" charset="0"/>
              </a:rPr>
              <a:t> valrisico verhoogt </a:t>
            </a:r>
            <a:r>
              <a:rPr lang="nl-BE" sz="1050" dirty="0">
                <a:solidFill>
                  <a:srgbClr val="4B4B4B"/>
                </a:solidFill>
                <a:ea typeface="Tahoma" panose="020B0604030504040204" pitchFamily="34" charset="0"/>
                <a:cs typeface="Tahoma" panose="020B0604030504040204" pitchFamily="34" charset="0"/>
              </a:rPr>
              <a:t>indien de patiënt</a:t>
            </a:r>
            <a:r>
              <a:rPr lang="nl-BE" sz="1050" b="1" dirty="0">
                <a:solidFill>
                  <a:srgbClr val="4B4B4B"/>
                </a:solidFill>
                <a:ea typeface="Tahoma" panose="020B0604030504040204" pitchFamily="34" charset="0"/>
                <a:cs typeface="Tahoma" panose="020B0604030504040204" pitchFamily="34" charset="0"/>
              </a:rPr>
              <a:t>:</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itchFamily="34" charset="0"/>
              <a:buChar char="•"/>
            </a:pPr>
            <a:r>
              <a:rPr lang="nl-BE" sz="1050" b="1" dirty="0">
                <a:solidFill>
                  <a:srgbClr val="4B4B4B"/>
                </a:solidFill>
                <a:ea typeface="Tahoma" panose="020B0604030504040204" pitchFamily="34" charset="0"/>
                <a:cs typeface="Tahoma" panose="020B0604030504040204" pitchFamily="34" charset="0"/>
              </a:rPr>
              <a:t>≥ 4</a:t>
            </a:r>
            <a:r>
              <a:rPr lang="nl-BE" sz="1050" dirty="0">
                <a:solidFill>
                  <a:srgbClr val="4B4B4B"/>
                </a:solidFill>
                <a:ea typeface="Tahoma" panose="020B0604030504040204" pitchFamily="34" charset="0"/>
                <a:cs typeface="Tahoma" panose="020B0604030504040204" pitchFamily="34" charset="0"/>
              </a:rPr>
              <a:t> verschillende geneesmiddelen inneemt</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Specifieke </a:t>
            </a:r>
            <a:r>
              <a:rPr lang="nl-BE" sz="1050" b="1" dirty="0">
                <a:solidFill>
                  <a:srgbClr val="4B4B4B"/>
                </a:solidFill>
                <a:ea typeface="Tahoma" panose="020B0604030504040204" pitchFamily="34" charset="0"/>
                <a:cs typeface="Tahoma" panose="020B0604030504040204" pitchFamily="34" charset="0"/>
              </a:rPr>
              <a:t>risicovolle medicatie </a:t>
            </a:r>
            <a:r>
              <a:rPr lang="nl-BE" sz="1050" dirty="0">
                <a:solidFill>
                  <a:srgbClr val="4B4B4B"/>
                </a:solidFill>
                <a:ea typeface="Tahoma" panose="020B0604030504040204" pitchFamily="34" charset="0"/>
                <a:cs typeface="Tahoma" panose="020B0604030504040204" pitchFamily="34" charset="0"/>
              </a:rPr>
              <a:t>gebruikt zoals</a:t>
            </a:r>
          </a:p>
          <a:p>
            <a:pPr marL="534988" lvl="1" indent="-261938" algn="just">
              <a:buFont typeface="Courier New" pitchFamily="49" charset="0"/>
              <a:buChar char="o"/>
            </a:pPr>
            <a:r>
              <a:rPr lang="nl-BE" sz="1050" dirty="0">
                <a:solidFill>
                  <a:srgbClr val="4B4B4B"/>
                </a:solidFill>
              </a:rPr>
              <a:t>Sedativa, vnl. benzodiazepines</a:t>
            </a:r>
          </a:p>
          <a:p>
            <a:pPr marL="534988" lvl="1" indent="-261938" algn="just">
              <a:buFont typeface="Courier New" pitchFamily="49" charset="0"/>
              <a:buChar char="o"/>
            </a:pPr>
            <a:r>
              <a:rPr lang="nl-BE" sz="1050" dirty="0">
                <a:solidFill>
                  <a:srgbClr val="4B4B4B"/>
                </a:solidFill>
              </a:rPr>
              <a:t>Antidepressiva, vnl. de tricyclische antidepressiva en de SSRI’s</a:t>
            </a:r>
          </a:p>
          <a:p>
            <a:pPr marL="534988" lvl="1" indent="-261938" algn="just">
              <a:buFont typeface="Courier New" pitchFamily="49" charset="0"/>
              <a:buChar char="o"/>
            </a:pPr>
            <a:r>
              <a:rPr lang="nl-BE" sz="1050" dirty="0">
                <a:solidFill>
                  <a:srgbClr val="4B4B4B"/>
                </a:solidFill>
              </a:rPr>
              <a:t>Antipsychotica, vnl. de klassieke antipsychotica</a:t>
            </a:r>
          </a:p>
          <a:p>
            <a:pPr marL="534988" lvl="1" indent="-261938" algn="just">
              <a:buFont typeface="Courier New" pitchFamily="49" charset="0"/>
              <a:buChar char="o"/>
            </a:pPr>
            <a:r>
              <a:rPr lang="nl-BE" sz="1050" dirty="0">
                <a:solidFill>
                  <a:srgbClr val="4B4B4B"/>
                </a:solidFill>
              </a:rPr>
              <a:t>Anti-epileptica</a:t>
            </a:r>
          </a:p>
          <a:p>
            <a:pPr marL="534988" lvl="1" indent="-261938" algn="just">
              <a:buFont typeface="Courier New" pitchFamily="49" charset="0"/>
              <a:buChar char="o"/>
            </a:pPr>
            <a:r>
              <a:rPr lang="nl-BE" sz="1050" dirty="0">
                <a:solidFill>
                  <a:srgbClr val="4B4B4B"/>
                </a:solidFill>
              </a:rPr>
              <a:t>Antihypertensiva</a:t>
            </a:r>
          </a:p>
          <a:p>
            <a:pPr marL="534988" lvl="1" indent="-261938" algn="just">
              <a:buFont typeface="Courier New" pitchFamily="49" charset="0"/>
              <a:buChar char="o"/>
            </a:pPr>
            <a:r>
              <a:rPr lang="pt-BR" sz="1050" dirty="0">
                <a:solidFill>
                  <a:srgbClr val="4B4B4B"/>
                </a:solidFill>
              </a:rPr>
              <a:t>Diuretica</a:t>
            </a:r>
            <a:endParaRPr lang="nl-BE" sz="1050" dirty="0">
              <a:solidFill>
                <a:srgbClr val="4B4B4B"/>
              </a:solidFill>
            </a:endParaRPr>
          </a:p>
          <a:p>
            <a:pPr marL="534988" lvl="1" indent="-261938" algn="just">
              <a:buFont typeface="Courier New" pitchFamily="49" charset="0"/>
              <a:buChar char="o"/>
            </a:pPr>
            <a:r>
              <a:rPr lang="nl-BE" sz="1050" dirty="0">
                <a:solidFill>
                  <a:srgbClr val="4B4B4B"/>
                </a:solidFill>
              </a:rPr>
              <a:t>Digoxine</a:t>
            </a:r>
          </a:p>
          <a:p>
            <a:pPr marL="534988" lvl="1" indent="-261938" algn="just">
              <a:buFont typeface="Courier New" pitchFamily="49" charset="0"/>
              <a:buChar char="o"/>
            </a:pPr>
            <a:r>
              <a:rPr lang="pt-BR" sz="1050" dirty="0">
                <a:solidFill>
                  <a:srgbClr val="4B4B4B"/>
                </a:solidFill>
              </a:rPr>
              <a:t>Type IA antiaritmica</a:t>
            </a:r>
            <a:endParaRPr lang="nl-BE" sz="1050" dirty="0">
              <a:solidFill>
                <a:srgbClr val="4B4B4B"/>
              </a:solidFill>
            </a:endParaRPr>
          </a:p>
          <a:p>
            <a:pPr marL="273050" lvl="1" algn="just"/>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27</a:t>
            </a:fld>
            <a:endParaRPr lang="nl-BE"/>
          </a:p>
        </p:txBody>
      </p:sp>
    </p:spTree>
    <p:extLst>
      <p:ext uri="{BB962C8B-B14F-4D97-AF65-F5344CB8AC3E}">
        <p14:creationId xmlns:p14="http://schemas.microsoft.com/office/powerpoint/2010/main" val="1362853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28</a:t>
            </a:fld>
            <a:endParaRPr lang="nl-BE"/>
          </a:p>
        </p:txBody>
      </p:sp>
    </p:spTree>
    <p:extLst>
      <p:ext uri="{BB962C8B-B14F-4D97-AF65-F5344CB8AC3E}">
        <p14:creationId xmlns:p14="http://schemas.microsoft.com/office/powerpoint/2010/main" val="812934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29</a:t>
            </a:fld>
            <a:endParaRPr lang="nl-BE"/>
          </a:p>
        </p:txBody>
      </p:sp>
      <p:sp>
        <p:nvSpPr>
          <p:cNvPr id="6" name="Tijdelijke aanduiding voor notities 2"/>
          <p:cNvSpPr txBox="1">
            <a:spLocks/>
          </p:cNvSpPr>
          <p:nvPr/>
        </p:nvSpPr>
        <p:spPr>
          <a:xfrm>
            <a:off x="1124744" y="4355976"/>
            <a:ext cx="4608512" cy="468052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0" algn="just">
              <a:spcAft>
                <a:spcPts val="600"/>
              </a:spcAft>
            </a:pPr>
            <a:r>
              <a:rPr lang="nl-BE" sz="1100" b="1" u="sng" dirty="0">
                <a:solidFill>
                  <a:srgbClr val="4B4B4B"/>
                </a:solidFill>
              </a:rPr>
              <a:t>PSYCHOFARMACA EN VALLEN</a:t>
            </a:r>
          </a:p>
          <a:p>
            <a:pPr algn="just">
              <a:spcAft>
                <a:spcPts val="600"/>
              </a:spcAft>
            </a:pPr>
            <a:r>
              <a:rPr lang="nl-BE" sz="1050" dirty="0">
                <a:solidFill>
                  <a:srgbClr val="4B4B4B"/>
                </a:solidFill>
                <a:ea typeface="Tahoma" panose="020B0604030504040204" pitchFamily="34" charset="0"/>
                <a:cs typeface="Tahoma" panose="020B0604030504040204" pitchFamily="34" charset="0"/>
              </a:rPr>
              <a:t>Bepaalde geneesmiddelen, in het bijzonder hypnotica, sedativa, anxiolytica en antidepressiva, zijn reeds lang in verband gebracht met een verhoogd valrisico. </a:t>
            </a:r>
          </a:p>
          <a:p>
            <a:pPr algn="just">
              <a:spcAft>
                <a:spcPts val="600"/>
              </a:spcAft>
            </a:pPr>
            <a:r>
              <a:rPr lang="nl-NL" sz="1050" dirty="0">
                <a:solidFill>
                  <a:srgbClr val="4B4B4B"/>
                </a:solidFill>
                <a:ea typeface="Tahoma" panose="020B0604030504040204" pitchFamily="34" charset="0"/>
                <a:cs typeface="Tahoma" panose="020B0604030504040204" pitchFamily="34" charset="0"/>
              </a:rPr>
              <a:t>Het valrisico is ongeveer </a:t>
            </a:r>
            <a:r>
              <a:rPr lang="nl-NL" sz="1050" dirty="0">
                <a:solidFill>
                  <a:srgbClr val="FF0000"/>
                </a:solidFill>
                <a:ea typeface="Tahoma" panose="020B0604030504040204" pitchFamily="34" charset="0"/>
                <a:cs typeface="Tahoma" panose="020B0604030504040204" pitchFamily="34" charset="0"/>
              </a:rPr>
              <a:t>x 1,7 </a:t>
            </a:r>
            <a:r>
              <a:rPr lang="nl-NL" sz="1050" dirty="0">
                <a:solidFill>
                  <a:srgbClr val="4B4B4B"/>
                </a:solidFill>
                <a:ea typeface="Tahoma" panose="020B0604030504040204" pitchFamily="34" charset="0"/>
                <a:cs typeface="Tahoma" panose="020B0604030504040204" pitchFamily="34" charset="0"/>
              </a:rPr>
              <a:t>bij de inname van één psychofarmaka (benzo of antidepressiva of antipsychotica). </a:t>
            </a:r>
            <a:r>
              <a:rPr lang="nl-BE" sz="1050" dirty="0">
                <a:solidFill>
                  <a:srgbClr val="4B4B4B"/>
                </a:solidFill>
                <a:ea typeface="Tahoma" panose="020B0604030504040204" pitchFamily="34" charset="0"/>
                <a:cs typeface="Tahoma" panose="020B0604030504040204" pitchFamily="34" charset="0"/>
              </a:rPr>
              <a:t>Dit verhoogd risico is vastgesteld in prospectieve en retrospectieve studies in meerdere landen, en zowel bij thuiswonende ouderen als ouderen in een woonzorgcentrum. </a:t>
            </a:r>
          </a:p>
          <a:p>
            <a:pPr algn="just"/>
            <a:r>
              <a:rPr lang="nl-BE" sz="1050" dirty="0">
                <a:solidFill>
                  <a:srgbClr val="4B4B4B"/>
                </a:solidFill>
                <a:ea typeface="Tahoma" panose="020B0604030504040204" pitchFamily="34" charset="0"/>
                <a:cs typeface="Tahoma" panose="020B0604030504040204" pitchFamily="34" charset="0"/>
              </a:rPr>
              <a:t>Ouderen zijn gevoeliger voor de bijwerkingen van medicatie (sedatie, duizeligheid, orthostatische hypotensie,...). Hieruit komt dan ook het verhoogde valrisico voort. Dit komt o.a. door: </a:t>
            </a:r>
          </a:p>
          <a:p>
            <a:pPr marL="228600" indent="-228600" algn="just">
              <a:buFont typeface="+mj-lt"/>
              <a:buAutoNum type="arabicPeriod"/>
            </a:pPr>
            <a:r>
              <a:rPr lang="nl-BE" sz="1050" b="1" dirty="0">
                <a:solidFill>
                  <a:srgbClr val="4B4B4B"/>
                </a:solidFill>
                <a:ea typeface="Tahoma" panose="020B0604030504040204" pitchFamily="34" charset="0"/>
                <a:cs typeface="Tahoma" panose="020B0604030504040204" pitchFamily="34" charset="0"/>
              </a:rPr>
              <a:t>Gewijzigde farmacokinetiek </a:t>
            </a:r>
            <a:r>
              <a:rPr lang="nl-BE" sz="1050" dirty="0">
                <a:solidFill>
                  <a:srgbClr val="4B4B4B"/>
                </a:solidFill>
                <a:ea typeface="Tahoma" panose="020B0604030504040204" pitchFamily="34" charset="0"/>
                <a:cs typeface="Tahoma" panose="020B0604030504040204" pitchFamily="34" charset="0"/>
              </a:rPr>
              <a:t>zoals: </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Gedaalde nierfunctie</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Gedaalde absorptie</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Gedaald metabolisme</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Gewijzigde distributie (vet/vetvrij)</a:t>
            </a:r>
          </a:p>
          <a:p>
            <a:pPr marL="228600" indent="-228600" algn="just">
              <a:buFont typeface="+mj-lt"/>
              <a:buAutoNum type="arabicPeriod"/>
            </a:pPr>
            <a:r>
              <a:rPr lang="nl-BE" sz="1050" b="1" dirty="0">
                <a:solidFill>
                  <a:srgbClr val="4B4B4B"/>
                </a:solidFill>
                <a:ea typeface="Tahoma" panose="020B0604030504040204" pitchFamily="34" charset="0"/>
                <a:cs typeface="Tahoma" panose="020B0604030504040204" pitchFamily="34" charset="0"/>
              </a:rPr>
              <a:t>Gewijzigde farmacodynamiek:</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Grotere gevoeligheid bij de eindorganen</a:t>
            </a:r>
          </a:p>
          <a:p>
            <a:pPr marL="228600" indent="-228600" algn="just">
              <a:buFont typeface="+mj-lt"/>
              <a:buAutoNum type="arabicPeriod"/>
            </a:pPr>
            <a:r>
              <a:rPr lang="nl-BE" sz="1050" b="1" dirty="0">
                <a:solidFill>
                  <a:srgbClr val="4B4B4B"/>
                </a:solidFill>
                <a:ea typeface="Tahoma" panose="020B0604030504040204" pitchFamily="34" charset="0"/>
                <a:cs typeface="Tahoma" panose="020B0604030504040204" pitchFamily="34" charset="0"/>
              </a:rPr>
              <a:t>Therapieontrouw: </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Gevaar voor onder- of overdosering</a:t>
            </a:r>
          </a:p>
          <a:p>
            <a:pPr marL="228600" indent="-228600" algn="just">
              <a:buFont typeface="+mj-lt"/>
              <a:buAutoNum type="arabicPeriod"/>
            </a:pPr>
            <a:r>
              <a:rPr lang="nl-BE" sz="1050" b="1" dirty="0">
                <a:solidFill>
                  <a:srgbClr val="4B4B4B"/>
                </a:solidFill>
                <a:ea typeface="Tahoma" panose="020B0604030504040204" pitchFamily="34" charset="0"/>
                <a:cs typeface="Tahoma" panose="020B0604030504040204" pitchFamily="34" charset="0"/>
              </a:rPr>
              <a:t>Vaardigheden: </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Vergetelheid</a:t>
            </a:r>
          </a:p>
          <a:p>
            <a:pPr marL="628650" lvl="1" indent="-17145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Cognitie</a:t>
            </a:r>
          </a:p>
          <a:p>
            <a:pPr algn="just">
              <a:spcBef>
                <a:spcPts val="600"/>
              </a:spcBef>
            </a:pPr>
            <a:r>
              <a:rPr lang="nl-BE" sz="1050" dirty="0">
                <a:solidFill>
                  <a:srgbClr val="4B4B4B"/>
                </a:solidFill>
              </a:rPr>
              <a:t>Voor een gedetailleerde omschrijving van de bijwerkingen van psychofarmaca die van invloed zijn op het valrisico, zie tabel op pagina 1 in </a:t>
            </a:r>
            <a:r>
              <a:rPr lang="nl-BE" sz="1050" dirty="0"/>
              <a:t>‘</a:t>
            </a:r>
            <a:r>
              <a:rPr lang="nl-BE" sz="1050" u="sng" dirty="0">
                <a:hlinkClick r:id="rId3"/>
              </a:rPr>
              <a:t>achtergrondinformatie algoritmes</a:t>
            </a:r>
            <a:r>
              <a:rPr lang="nl-BE" sz="1050" dirty="0"/>
              <a:t>’.  </a:t>
            </a:r>
          </a:p>
          <a:p>
            <a:pPr lvl="1" algn="just"/>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52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25538" y="684213"/>
            <a:ext cx="4572000" cy="3429000"/>
          </a:xfrm>
        </p:spPr>
      </p:sp>
      <p:sp>
        <p:nvSpPr>
          <p:cNvPr id="3" name="Tijdelijke aanduiding voor notities 2"/>
          <p:cNvSpPr>
            <a:spLocks noGrp="1"/>
          </p:cNvSpPr>
          <p:nvPr>
            <p:ph type="body" idx="1"/>
          </p:nvPr>
        </p:nvSpPr>
        <p:spPr>
          <a:xfrm>
            <a:off x="1125538" y="4113213"/>
            <a:ext cx="4607718" cy="4236156"/>
          </a:xfrm>
        </p:spPr>
        <p:txBody>
          <a:bodyPr/>
          <a:lstStyle/>
          <a:p>
            <a:pPr marL="355600" indent="-355600" algn="just">
              <a:buFont typeface="+mj-lt"/>
              <a:buAutoNum type="arabicPeriod"/>
            </a:pPr>
            <a:r>
              <a:rPr lang="nl-BE" sz="900" b="1" dirty="0">
                <a:solidFill>
                  <a:srgbClr val="007114"/>
                </a:solidFill>
                <a:ea typeface="Verdana" pitchFamily="34" charset="0"/>
                <a:cs typeface="Verdana" pitchFamily="34" charset="0"/>
              </a:rPr>
              <a:t>Kennismaking</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Wie is wie? Wat is hun (persoonlijke) motivatie om naar deze avond te komen? Wat is hun verwachting?</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Wat verwachten de huisartsen/apothekers van dit MFO?</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Wat is een MFO?</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Verloop van een MFO?</a:t>
            </a:r>
          </a:p>
          <a:p>
            <a:pPr marL="355600" indent="-355600" algn="just">
              <a:buFont typeface="+mj-lt"/>
              <a:buAutoNum type="arabicPeriod"/>
            </a:pPr>
            <a:r>
              <a:rPr lang="nl-BE" sz="900" b="1" dirty="0">
                <a:solidFill>
                  <a:srgbClr val="007114"/>
                </a:solidFill>
                <a:ea typeface="Verdana" pitchFamily="34" charset="0"/>
                <a:cs typeface="Verdana" pitchFamily="34" charset="0"/>
              </a:rPr>
              <a:t>Valpreventie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Korte quiz als opwarmertje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Incidentie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Realiteit</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Valrisicofactoren </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Gevolgen</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Voorbeeld: gevolgen van een heupfractuur</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Fractuurpreventie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Week van de Valpreventie</a:t>
            </a:r>
          </a:p>
          <a:p>
            <a:pPr marL="355600" indent="-355600" algn="just">
              <a:buFont typeface="+mj-lt"/>
              <a:buAutoNum type="arabicPeriod"/>
            </a:pPr>
            <a:r>
              <a:rPr lang="nl-BE" sz="900" b="1" dirty="0">
                <a:solidFill>
                  <a:srgbClr val="007114"/>
                </a:solidFill>
                <a:ea typeface="Verdana" pitchFamily="34" charset="0"/>
                <a:cs typeface="Verdana" pitchFamily="34" charset="0"/>
              </a:rPr>
              <a:t>Medicatie en vallen</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Wanneer is er een verhoogd valrisico?</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Psychofarmaca en vallen</a:t>
            </a:r>
          </a:p>
          <a:p>
            <a:pPr marL="355600" indent="-355600" algn="just">
              <a:buFont typeface="+mj-lt"/>
              <a:buAutoNum type="arabicPeriod"/>
            </a:pPr>
            <a:r>
              <a:rPr lang="nl-BE" sz="900" b="1" dirty="0">
                <a:solidFill>
                  <a:srgbClr val="007114"/>
                </a:solidFill>
                <a:ea typeface="Verdana" pitchFamily="34" charset="0"/>
                <a:cs typeface="Verdana" pitchFamily="34" charset="0"/>
              </a:rPr>
              <a:t>Opstart en afbouw van benzodiazepines</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Waarmee rekening houden bij opstart benzodiazepine?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Tips voor een goede slaap (slaaphygiëne)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Hoe een benzodiazepine afbouwen?</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Richtlijnen voor artsen en apothekers</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Beschikbaar materiaal: hoe kan ik mijn patiënt motiveren?</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Sensibilisatiefilmpje</a:t>
            </a:r>
          </a:p>
          <a:p>
            <a:pPr marL="628650" lvl="1" indent="-171450" algn="just">
              <a:buFont typeface="Arial" panose="020B0604020202020204" pitchFamily="34" charset="0"/>
              <a:buChar char="•"/>
            </a:pPr>
            <a:r>
              <a:rPr lang="nl-BE" sz="900" dirty="0">
                <a:solidFill>
                  <a:srgbClr val="4B4B4B"/>
                </a:solidFill>
                <a:ea typeface="Verdana" pitchFamily="34" charset="0"/>
                <a:cs typeface="Verdana" pitchFamily="34" charset="0"/>
              </a:rPr>
              <a:t>Reacties op het filmpje</a:t>
            </a:r>
          </a:p>
          <a:p>
            <a:pPr marL="355600" indent="-355600" algn="just">
              <a:buFont typeface="+mj-lt"/>
              <a:buAutoNum type="arabicPeriod"/>
            </a:pPr>
            <a:r>
              <a:rPr lang="nl-BE" sz="900" b="1" dirty="0">
                <a:solidFill>
                  <a:srgbClr val="007114"/>
                </a:solidFill>
                <a:ea typeface="Verdana" pitchFamily="34" charset="0"/>
                <a:cs typeface="Verdana" pitchFamily="34" charset="0"/>
              </a:rPr>
              <a:t>Multidisciplinaire samenwerking</a:t>
            </a:r>
          </a:p>
          <a:p>
            <a:pPr marL="628650" lvl="1" indent="-171450" algn="just">
              <a:buFont typeface="Arial" panose="020B0604020202020204" pitchFamily="34" charset="0"/>
              <a:buChar char="•"/>
            </a:pPr>
            <a:r>
              <a:rPr lang="nl-BE" sz="900" dirty="0">
                <a:ea typeface="Verdana" pitchFamily="34" charset="0"/>
                <a:cs typeface="Verdana" pitchFamily="34" charset="0"/>
              </a:rPr>
              <a:t>Wat kan de apotheker doen?</a:t>
            </a:r>
          </a:p>
          <a:p>
            <a:pPr marL="628650" lvl="1" indent="-171450" algn="just">
              <a:buFont typeface="Arial" panose="020B0604020202020204" pitchFamily="34" charset="0"/>
              <a:buChar char="•"/>
            </a:pPr>
            <a:r>
              <a:rPr lang="nl-BE" sz="900" dirty="0">
                <a:ea typeface="Verdana" pitchFamily="34" charset="0"/>
                <a:cs typeface="Verdana" pitchFamily="34" charset="0"/>
              </a:rPr>
              <a:t>Wat kan de huisarts doen?</a:t>
            </a:r>
          </a:p>
          <a:p>
            <a:pPr marL="355600" indent="-355600" algn="just">
              <a:buFont typeface="+mj-lt"/>
              <a:buAutoNum type="arabicPeriod"/>
            </a:pPr>
            <a:r>
              <a:rPr lang="nl-BE" sz="900" b="1" dirty="0">
                <a:solidFill>
                  <a:srgbClr val="007114"/>
                </a:solidFill>
                <a:ea typeface="Verdana" pitchFamily="34" charset="0"/>
                <a:cs typeface="Verdana" pitchFamily="34" charset="0"/>
              </a:rPr>
              <a:t>Evaluatie MFO</a:t>
            </a:r>
          </a:p>
          <a:p>
            <a:pPr marL="355600" indent="-355600" algn="just">
              <a:buFont typeface="+mj-lt"/>
              <a:buAutoNum type="arabicPeriod"/>
            </a:pPr>
            <a:r>
              <a:rPr lang="nl-BE" sz="900" b="1" dirty="0">
                <a:solidFill>
                  <a:srgbClr val="007114"/>
                </a:solidFill>
                <a:ea typeface="Verdana" pitchFamily="34" charset="0"/>
                <a:cs typeface="Verdana" pitchFamily="34" charset="0"/>
              </a:rPr>
              <a:t>Casussen en richtvragen</a:t>
            </a:r>
          </a:p>
          <a:p>
            <a:pPr marL="355600" indent="-355600" algn="just">
              <a:buFont typeface="+mj-lt"/>
              <a:buAutoNum type="arabicPeriod"/>
            </a:pPr>
            <a:r>
              <a:rPr lang="nl-BE" sz="900" b="1" dirty="0">
                <a:solidFill>
                  <a:srgbClr val="007114"/>
                </a:solidFill>
                <a:ea typeface="Verdana" pitchFamily="34" charset="0"/>
                <a:cs typeface="Verdana" pitchFamily="34" charset="0"/>
              </a:rPr>
              <a:t>Nabespreking en slot</a:t>
            </a: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3</a:t>
            </a:fld>
            <a:endParaRPr lang="nl-BE"/>
          </a:p>
        </p:txBody>
      </p:sp>
    </p:spTree>
    <p:extLst>
      <p:ext uri="{BB962C8B-B14F-4D97-AF65-F5344CB8AC3E}">
        <p14:creationId xmlns:p14="http://schemas.microsoft.com/office/powerpoint/2010/main" val="110302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30</a:t>
            </a:fld>
            <a:endParaRPr lang="nl-BE"/>
          </a:p>
        </p:txBody>
      </p:sp>
      <p:sp>
        <p:nvSpPr>
          <p:cNvPr id="6"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r>
              <a:rPr lang="nl-NL" sz="1050" dirty="0">
                <a:solidFill>
                  <a:srgbClr val="4B4B4B"/>
                </a:solidFill>
                <a:ea typeface="Tahoma" panose="020B0604030504040204" pitchFamily="34" charset="0"/>
                <a:cs typeface="Tahoma" panose="020B0604030504040204" pitchFamily="34" charset="0"/>
              </a:rPr>
              <a:t>Specifieke aandacht voor psychofarmaca is dus nodig, gezien het hoge gebruik ervan bij ouderen (zie grafiek):</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itchFamily="34" charset="0"/>
              <a:buChar char="•"/>
            </a:pPr>
            <a:r>
              <a:rPr lang="nl-NL" sz="1050" dirty="0">
                <a:solidFill>
                  <a:srgbClr val="4B4B4B"/>
                </a:solidFill>
                <a:ea typeface="Tahoma" panose="020B0604030504040204" pitchFamily="34" charset="0"/>
                <a:cs typeface="Tahoma" panose="020B0604030504040204" pitchFamily="34" charset="0"/>
              </a:rPr>
              <a:t>35% van de 75-plussers gebruikt een slaap- of kalmeringsmiddel: </a:t>
            </a:r>
          </a:p>
          <a:p>
            <a:pPr marL="534988" lvl="1" indent="-261938" algn="just">
              <a:buFont typeface="Courier New" pitchFamily="49" charset="0"/>
              <a:buChar char="o"/>
            </a:pPr>
            <a:r>
              <a:rPr lang="nl-NL" sz="1050" dirty="0">
                <a:solidFill>
                  <a:srgbClr val="4B4B4B"/>
                </a:solidFill>
              </a:rPr>
              <a:t>40%  vrouwen </a:t>
            </a:r>
          </a:p>
          <a:p>
            <a:pPr marL="534988" lvl="1" indent="-261938" algn="just">
              <a:buFont typeface="Courier New" pitchFamily="49" charset="0"/>
              <a:buChar char="o"/>
            </a:pPr>
            <a:r>
              <a:rPr lang="nl-NL" sz="1050" dirty="0">
                <a:solidFill>
                  <a:srgbClr val="4B4B4B"/>
                </a:solidFill>
              </a:rPr>
              <a:t>26% mannen </a:t>
            </a:r>
            <a:endParaRPr lang="nl-BE" sz="1050" dirty="0">
              <a:solidFill>
                <a:srgbClr val="4B4B4B"/>
              </a:solidFill>
            </a:endParaRPr>
          </a:p>
          <a:p>
            <a:pPr marL="266700" lvl="1" indent="-177800" algn="just">
              <a:buFont typeface="Arial" pitchFamily="34" charset="0"/>
              <a:buChar char="•"/>
            </a:pPr>
            <a:r>
              <a:rPr lang="nl-NL" sz="1050" dirty="0">
                <a:solidFill>
                  <a:srgbClr val="4B4B4B"/>
                </a:solidFill>
                <a:ea typeface="Tahoma" panose="020B0604030504040204" pitchFamily="34" charset="0"/>
                <a:cs typeface="Tahoma" panose="020B0604030504040204" pitchFamily="34" charset="0"/>
              </a:rPr>
              <a:t>In WZC neemt 79% van de bewoners psychofarmaca: </a:t>
            </a:r>
          </a:p>
          <a:p>
            <a:pPr marL="534988" lvl="1" indent="-261938" algn="just">
              <a:buFont typeface="Courier New" pitchFamily="49" charset="0"/>
              <a:buChar char="o"/>
            </a:pPr>
            <a:r>
              <a:rPr lang="nl-NL" sz="1050" dirty="0">
                <a:solidFill>
                  <a:srgbClr val="4B4B4B"/>
                </a:solidFill>
              </a:rPr>
              <a:t>54% een benzodiazepine</a:t>
            </a:r>
          </a:p>
          <a:p>
            <a:pPr marL="534988" lvl="1" indent="-261938" algn="just">
              <a:buFont typeface="Courier New" pitchFamily="49" charset="0"/>
              <a:buChar char="o"/>
            </a:pPr>
            <a:r>
              <a:rPr lang="nl-NL" sz="1050" dirty="0">
                <a:solidFill>
                  <a:srgbClr val="4B4B4B"/>
                </a:solidFill>
              </a:rPr>
              <a:t>40% een antidepressivum</a:t>
            </a:r>
          </a:p>
          <a:p>
            <a:pPr marL="534988" lvl="1" indent="-261938" algn="just">
              <a:buFont typeface="Courier New" pitchFamily="49" charset="0"/>
              <a:buChar char="o"/>
            </a:pPr>
            <a:r>
              <a:rPr lang="nl-NL" sz="1050" dirty="0">
                <a:solidFill>
                  <a:srgbClr val="4B4B4B"/>
                </a:solidFill>
              </a:rPr>
              <a:t>33% een antipsychoticum </a:t>
            </a:r>
            <a:r>
              <a:rPr lang="nl-BE" sz="1050" dirty="0">
                <a:solidFill>
                  <a:srgbClr val="4B4B4B"/>
                </a:solidFill>
              </a:rPr>
              <a:t> </a:t>
            </a: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5288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rationaliseren van het geneesmiddelenbeleid is een effectieve manier om het aantal valincidenten te</a:t>
            </a:r>
          </a:p>
          <a:p>
            <a:r>
              <a:rPr lang="nl-BE" dirty="0"/>
              <a:t>verminderen:</a:t>
            </a:r>
          </a:p>
          <a:p>
            <a:r>
              <a:rPr lang="nl-BE" dirty="0"/>
              <a:t>- Graduele, stapsgewijze afbouw van psychofarmaca reduceert significant het aantal valincidenten.21-26</a:t>
            </a:r>
          </a:p>
          <a:p>
            <a:r>
              <a:rPr lang="nl-BE" dirty="0"/>
              <a:t>- Aanpassing van voorschrijfgedrag van artsen kan het valrisico op significante wijze reduceren.25,27</a:t>
            </a:r>
          </a:p>
          <a:p>
            <a:r>
              <a:rPr lang="nl-BE" dirty="0"/>
              <a:t>- Het afbouwen/stoppen van psychofarmaca bij ouderen is mogelijk zowel voor benzodiazepines28-30, antipsychotica31,32 en antidepressiva.33</a:t>
            </a:r>
          </a:p>
          <a:p>
            <a:pPr marL="171450" indent="-171450">
              <a:buFontTx/>
              <a:buChar char="-"/>
            </a:pPr>
            <a:r>
              <a:rPr lang="nl-BE" dirty="0"/>
              <a:t>Het aanbieden van een gestructureerde educatiefolder over benzodiazepines motiveert ouderen om hierover een gesprek aan te gaan met hun huisarts of apotheker, wat resulteert in een significante afbouw van medicatie.34 Deze </a:t>
            </a:r>
          </a:p>
          <a:p>
            <a:r>
              <a:rPr lang="nl-BE" dirty="0"/>
              <a:t>    educatiebrochure is verkrijgbaar via </a:t>
            </a:r>
            <a:r>
              <a:rPr lang="nl-BE" dirty="0">
                <a:hlinkClick r:id="rId3"/>
              </a:rPr>
              <a:t>www.valpreventie.be</a:t>
            </a:r>
            <a:endParaRPr lang="nl-BE" dirty="0"/>
          </a:p>
          <a:p>
            <a:endParaRPr lang="nl-BE" dirty="0"/>
          </a:p>
          <a:p>
            <a:r>
              <a:rPr lang="nl-BE" i="1" dirty="0"/>
              <a:t>Het is mogelijk de bronnen te raadplegen in volgend document : </a:t>
            </a:r>
            <a:r>
              <a:rPr lang="nl-BE" b="1" i="1" dirty="0"/>
              <a:t>Achtergrondinformatie bij de algoritmes voor oordeelkundig gebruik van</a:t>
            </a:r>
          </a:p>
          <a:p>
            <a:r>
              <a:rPr lang="nl-BE" b="1" i="1" dirty="0"/>
              <a:t>psychofarmaca in het kader van valrisico bij ouderen (www.valpreventie.be)</a:t>
            </a:r>
            <a:endParaRPr lang="nl-BE" i="1" dirty="0"/>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31</a:t>
            </a:fld>
            <a:endParaRPr lang="nl-BE"/>
          </a:p>
        </p:txBody>
      </p:sp>
    </p:spTree>
    <p:extLst>
      <p:ext uri="{BB962C8B-B14F-4D97-AF65-F5344CB8AC3E}">
        <p14:creationId xmlns:p14="http://schemas.microsoft.com/office/powerpoint/2010/main" val="3690627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32</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4"/>
            </a:pPr>
            <a:r>
              <a:rPr lang="nl-BE" b="1" dirty="0">
                <a:solidFill>
                  <a:srgbClr val="007114"/>
                </a:solidFill>
                <a:ea typeface="Verdana" pitchFamily="34" charset="0"/>
                <a:cs typeface="Verdana" pitchFamily="34" charset="0"/>
              </a:rPr>
              <a:t>Afbouw van benzodiazepines </a:t>
            </a:r>
          </a:p>
          <a:p>
            <a:pPr algn="just"/>
            <a:r>
              <a:rPr lang="nl-NL" sz="1050" dirty="0">
                <a:solidFill>
                  <a:srgbClr val="4B4B4B"/>
                </a:solidFill>
              </a:rPr>
              <a:t>Nochtans zijn de indicaties om slaapmedicatie te gebruiken eerder beperkt en bestaan er in vele situaties niet-farmacologische alternatieven. Daarenboven is het afbouwen of stoppen van slaapmedicatie bij ouderen onder toezicht van een arts mogelijk, zelfs na langdurig gebruik.</a:t>
            </a:r>
          </a:p>
          <a:p>
            <a:pPr algn="just"/>
            <a:endParaRPr lang="nl-NL" sz="1050" dirty="0">
              <a:solidFill>
                <a:srgbClr val="4B4B4B"/>
              </a:solidFill>
            </a:endParaRPr>
          </a:p>
          <a:p>
            <a:pPr algn="just"/>
            <a:r>
              <a:rPr lang="nl-BE" sz="1050" dirty="0">
                <a:solidFill>
                  <a:srgbClr val="4B4B4B"/>
                </a:solidFill>
              </a:rPr>
              <a:t>De focus van de Week van de Valpreventie 2015 en 2016 ligt naar het grote publiek op een bewustmaking rond het (vaak chronisch) gebruik van benzodiazepines. Hierbij wordt uiteraard het verhoogde valrisico door het gebruik van slaapmedicatie aangetoond. Men probeert hun er ook van te overtuigen om deze medicatie af te bouwen en rijkt hen alternatieven aan. Afbouwen van benzodiazepines gebeurt uiteraard steeds in samenwerking met de huisarts en de apotheker.</a:t>
            </a:r>
          </a:p>
          <a:p>
            <a:pPr algn="just"/>
            <a:endParaRPr lang="nl-BE" sz="1050" dirty="0">
              <a:solidFill>
                <a:srgbClr val="007114"/>
              </a:solidFill>
              <a:ea typeface="Tahoma" panose="020B0604030504040204" pitchFamily="34" charset="0"/>
              <a:cs typeface="Tahoma" panose="020B0604030504040204" pitchFamily="34" charset="0"/>
            </a:endParaRPr>
          </a:p>
          <a:p>
            <a:pPr algn="just"/>
            <a:r>
              <a:rPr lang="nl-BE" sz="1050" dirty="0">
                <a:solidFill>
                  <a:srgbClr val="4B4B4B"/>
                </a:solidFill>
              </a:rPr>
              <a:t>In dit 4</a:t>
            </a:r>
            <a:r>
              <a:rPr lang="nl-BE" sz="1050" baseline="30000" dirty="0">
                <a:solidFill>
                  <a:srgbClr val="4B4B4B"/>
                </a:solidFill>
              </a:rPr>
              <a:t>de</a:t>
            </a:r>
            <a:r>
              <a:rPr lang="nl-BE" sz="1050" dirty="0">
                <a:solidFill>
                  <a:srgbClr val="4B4B4B"/>
                </a:solidFill>
              </a:rPr>
              <a:t> deel van de presentatie komt de afbouw van benzodiazepines aan bod: </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Waarmee rekening houden bij opstart benzodiazepine?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Tips voor een goede slaap (slaaphygiëne)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Hoe een benzodiazepine afbouwen?</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Minimale interventie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Richtlijnen voor artsen en apothekers</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Beschikbaar materiaal: hoe kan ik mijn patiënt motiveren?</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Sensibilisatiefilmpje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Reacties op het filmpje</a:t>
            </a:r>
          </a:p>
          <a:p>
            <a:pPr algn="just"/>
            <a:endParaRPr lang="nl-NL" sz="1050" dirty="0">
              <a:solidFill>
                <a:srgbClr val="4B4B4B"/>
              </a:solidFill>
            </a:endParaRPr>
          </a:p>
          <a:p>
            <a:pPr algn="just"/>
            <a:endParaRPr lang="nl-NL" sz="1050" dirty="0">
              <a:solidFill>
                <a:srgbClr val="4B4B4B"/>
              </a:solidFill>
            </a:endParaRPr>
          </a:p>
          <a:p>
            <a:pPr algn="just"/>
            <a:endParaRPr lang="nl-NL" sz="1050" dirty="0">
              <a:solidFill>
                <a:srgbClr val="4B4B4B"/>
              </a:solidFill>
            </a:endParaRPr>
          </a:p>
          <a:p>
            <a:pPr algn="just"/>
            <a:endParaRPr lang="nl-BE" dirty="0">
              <a:solidFill>
                <a:srgbClr val="4B4B4B"/>
              </a:solidFill>
            </a:endParaRPr>
          </a:p>
        </p:txBody>
      </p:sp>
    </p:spTree>
    <p:extLst>
      <p:ext uri="{BB962C8B-B14F-4D97-AF65-F5344CB8AC3E}">
        <p14:creationId xmlns:p14="http://schemas.microsoft.com/office/powerpoint/2010/main" val="1911888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33</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OPSTART BENZODIAZEPINE</a:t>
            </a:r>
          </a:p>
          <a:p>
            <a:pPr marL="0" lvl="1" indent="0" algn="just">
              <a:spcAft>
                <a:spcPts val="600"/>
              </a:spcAft>
              <a:buNone/>
            </a:pPr>
            <a:r>
              <a:rPr lang="nl-BE" sz="1050" b="1" dirty="0">
                <a:solidFill>
                  <a:srgbClr val="4B4B4B"/>
                </a:solidFill>
                <a:ea typeface="Tahoma" panose="020B0604030504040204" pitchFamily="34" charset="0"/>
                <a:cs typeface="Tahoma" panose="020B0604030504040204" pitchFamily="34" charset="0"/>
              </a:rPr>
              <a:t>Bij opstart benzodiazepine rekening houden met</a:t>
            </a:r>
            <a:r>
              <a:rPr lang="nl-BE" sz="1050" dirty="0">
                <a:solidFill>
                  <a:srgbClr val="4B4B4B"/>
                </a:solidFill>
                <a:ea typeface="Tahoma" panose="020B0604030504040204" pitchFamily="34" charset="0"/>
                <a:cs typeface="Tahoma" panose="020B0604030504040204" pitchFamily="34" charset="0"/>
              </a:rPr>
              <a:t>: ... (zie informatie op de slide). </a:t>
            </a:r>
          </a:p>
          <a:p>
            <a:pPr marL="0" lvl="1" indent="0" algn="just">
              <a:spcAft>
                <a:spcPts val="600"/>
              </a:spcAft>
              <a:buNone/>
            </a:pPr>
            <a:r>
              <a:rPr lang="nl-BE" sz="1050" b="1" dirty="0">
                <a:solidFill>
                  <a:srgbClr val="4B4B4B"/>
                </a:solidFill>
                <a:ea typeface="Tahoma" panose="020B0604030504040204" pitchFamily="34" charset="0"/>
                <a:cs typeface="Tahoma" panose="020B0604030504040204" pitchFamily="34" charset="0"/>
              </a:rPr>
              <a:t>Tip</a:t>
            </a:r>
            <a:r>
              <a:rPr lang="nl-BE" sz="1050" dirty="0">
                <a:solidFill>
                  <a:srgbClr val="4B4B4B"/>
                </a:solidFill>
                <a:ea typeface="Tahoma" panose="020B0604030504040204" pitchFamily="34" charset="0"/>
                <a:cs typeface="Tahoma" panose="020B0604030504040204" pitchFamily="34" charset="0"/>
              </a:rPr>
              <a:t>: voor een zeer goede steekkaart van Farmaka met Start/Stop criteria: zie </a:t>
            </a:r>
            <a:r>
              <a:rPr lang="nl-BE" sz="1050" dirty="0">
                <a:solidFill>
                  <a:srgbClr val="4B4B4B"/>
                </a:solidFill>
                <a:ea typeface="Tahoma" panose="020B0604030504040204" pitchFamily="34" charset="0"/>
                <a:cs typeface="Tahoma" panose="020B0604030504040204" pitchFamily="34" charset="0"/>
                <a:hlinkClick r:id="rId3"/>
              </a:rPr>
              <a:t>www.farmaka.be</a:t>
            </a:r>
            <a:r>
              <a:rPr lang="nl-BE" sz="1050" dirty="0">
                <a:solidFill>
                  <a:srgbClr val="4B4B4B"/>
                </a:solidFill>
                <a:ea typeface="Tahoma" panose="020B0604030504040204" pitchFamily="34" charset="0"/>
                <a:cs typeface="Tahoma" panose="020B0604030504040204" pitchFamily="34" charset="0"/>
              </a:rPr>
              <a:t> </a:t>
            </a: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802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34</a:t>
            </a:fld>
            <a:endParaRPr lang="en-US" dirty="0"/>
          </a:p>
        </p:txBody>
      </p:sp>
      <p:sp>
        <p:nvSpPr>
          <p:cNvPr id="7" name="Tijdelijke aanduiding voor notities 2"/>
          <p:cNvSpPr txBox="1">
            <a:spLocks/>
          </p:cNvSpPr>
          <p:nvPr/>
        </p:nvSpPr>
        <p:spPr>
          <a:xfrm>
            <a:off x="1040078" y="4370004"/>
            <a:ext cx="4608512" cy="489654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TIPS VOOR EEN GOEDE SLAAP</a:t>
            </a:r>
          </a:p>
          <a:p>
            <a:pPr marL="0" lvl="1" algn="just"/>
            <a:r>
              <a:rPr lang="nl-BE" sz="1050" dirty="0">
                <a:solidFill>
                  <a:srgbClr val="4B4B4B"/>
                </a:solidFill>
                <a:ea typeface="Tahoma" panose="020B0604030504040204" pitchFamily="34" charset="0"/>
                <a:cs typeface="Tahoma" panose="020B0604030504040204" pitchFamily="34" charset="0"/>
              </a:rPr>
              <a:t>Bij het aankaarten van slaapproblemen door de patiënt bespreekt men best eerst de </a:t>
            </a:r>
            <a:r>
              <a:rPr lang="nl-BE" sz="1050" b="1" dirty="0">
                <a:solidFill>
                  <a:srgbClr val="4B4B4B"/>
                </a:solidFill>
                <a:ea typeface="Tahoma" panose="020B0604030504040204" pitchFamily="34" charset="0"/>
                <a:cs typeface="Tahoma" panose="020B0604030504040204" pitchFamily="34" charset="0"/>
              </a:rPr>
              <a:t>niet-medicamenteuze maatregelen</a:t>
            </a:r>
            <a:r>
              <a:rPr lang="nl-BE" sz="1050" dirty="0">
                <a:solidFill>
                  <a:srgbClr val="4B4B4B"/>
                </a:solidFill>
                <a:ea typeface="Tahoma" panose="020B0604030504040204" pitchFamily="34" charset="0"/>
                <a:cs typeface="Tahoma" panose="020B0604030504040204" pitchFamily="34" charset="0"/>
              </a:rPr>
              <a:t>: </a:t>
            </a:r>
          </a:p>
          <a:p>
            <a:pPr marL="266700" lvl="1" indent="-177800" algn="just">
              <a:buFont typeface="Arial" panose="020B0604020202020204" pitchFamily="34" charset="0"/>
              <a:buChar char="•"/>
            </a:pPr>
            <a:r>
              <a:rPr lang="nl-BE" sz="1050" dirty="0">
                <a:solidFill>
                  <a:srgbClr val="4B4B4B"/>
                </a:solidFill>
                <a:ea typeface="Tahoma" panose="020B0604030504040204" pitchFamily="34" charset="0"/>
                <a:cs typeface="Tahoma" panose="020B0604030504040204" pitchFamily="34" charset="0"/>
              </a:rPr>
              <a:t>Slaaphygiëne </a:t>
            </a:r>
          </a:p>
          <a:p>
            <a:pPr marL="266700" lvl="1" indent="-177800" algn="just">
              <a:buFont typeface="Arial" panose="020B0604020202020204" pitchFamily="34" charset="0"/>
              <a:buChar char="•"/>
            </a:pPr>
            <a:r>
              <a:rPr lang="nl-BE" sz="1050" dirty="0">
                <a:solidFill>
                  <a:srgbClr val="4B4B4B"/>
                </a:solidFill>
                <a:ea typeface="Tahoma" panose="020B0604030504040204" pitchFamily="34" charset="0"/>
                <a:cs typeface="Tahoma" panose="020B0604030504040204" pitchFamily="34" charset="0"/>
              </a:rPr>
              <a:t>Relaxatietherapie : ontspanningsoefeningen aanleren bij therapeut</a:t>
            </a:r>
          </a:p>
          <a:p>
            <a:pPr marL="266700" lvl="1" indent="-177800" algn="just">
              <a:buFont typeface="Arial" panose="020B0604020202020204" pitchFamily="34" charset="0"/>
              <a:buChar char="•"/>
            </a:pPr>
            <a:r>
              <a:rPr lang="nl-BE" sz="1050" dirty="0">
                <a:solidFill>
                  <a:srgbClr val="4B4B4B"/>
                </a:solidFill>
                <a:ea typeface="Tahoma" panose="020B0604030504040204" pitchFamily="34" charset="0"/>
                <a:cs typeface="Tahoma" panose="020B0604030504040204" pitchFamily="34" charset="0"/>
              </a:rPr>
              <a:t>Het is ook zeer belangrijk de patiënt erop te wijzen dat het zeer normaal is dat men bij het ouder worden minder slaap nodig heeft</a:t>
            </a:r>
          </a:p>
          <a:p>
            <a:pPr algn="just">
              <a:spcBef>
                <a:spcPts val="600"/>
              </a:spcBef>
            </a:pPr>
            <a:r>
              <a:rPr lang="nl-BE" sz="1050" dirty="0">
                <a:solidFill>
                  <a:srgbClr val="4B4B4B"/>
                </a:solidFill>
                <a:ea typeface="Tahoma" panose="020B0604030504040204" pitchFamily="34" charset="0"/>
                <a:cs typeface="Tahoma" panose="020B0604030504040204" pitchFamily="34" charset="0"/>
              </a:rPr>
              <a:t> </a:t>
            </a:r>
            <a:r>
              <a:rPr lang="nl-BE" sz="1050" b="1" dirty="0">
                <a:solidFill>
                  <a:srgbClr val="4B4B4B"/>
                </a:solidFill>
              </a:rPr>
              <a:t>Toelichting bij ‘Beter te vermijden’</a:t>
            </a:r>
          </a:p>
          <a:p>
            <a:pPr marL="171450" indent="-171450" algn="just">
              <a:buFont typeface="Arial" pitchFamily="34" charset="0"/>
              <a:buChar char="•"/>
            </a:pPr>
            <a:r>
              <a:rPr lang="nl-BE" sz="1050" dirty="0">
                <a:solidFill>
                  <a:srgbClr val="4B4B4B"/>
                </a:solidFill>
              </a:rPr>
              <a:t>Lezen, computeren of tv kijken in bed. Behoud je slaapkamer alleen om te slapen. Op die manier leer je je lichaam om je bed te associëren met slapen. </a:t>
            </a:r>
          </a:p>
          <a:p>
            <a:pPr marL="171450" indent="-171450" algn="just">
              <a:buFont typeface="Arial" pitchFamily="34" charset="0"/>
              <a:buChar char="•"/>
            </a:pPr>
            <a:r>
              <a:rPr lang="nl-BE" sz="1050" dirty="0">
                <a:solidFill>
                  <a:srgbClr val="4B4B4B"/>
                </a:solidFill>
              </a:rPr>
              <a:t>Roken, alcohol en andere dranken met cafeïne zoals koffie, thee en cola omdat dit oppeppers zijn die je terug doen wakker worden en dus een negatieve invloed op onze slaap hebben. </a:t>
            </a:r>
          </a:p>
          <a:p>
            <a:pPr marL="171450" indent="-171450" algn="just">
              <a:buFont typeface="Arial" pitchFamily="34" charset="0"/>
              <a:buChar char="•"/>
            </a:pPr>
            <a:r>
              <a:rPr lang="nl-BE" sz="1050" dirty="0">
                <a:solidFill>
                  <a:srgbClr val="4B4B4B"/>
                </a:solidFill>
              </a:rPr>
              <a:t>Zware maaltijden en een volle maag voor het slapen gaan omdat een overvolle maag je nachtrust kan verstoren. </a:t>
            </a:r>
          </a:p>
          <a:p>
            <a:pPr marL="171450" indent="-171450" algn="just">
              <a:buFont typeface="Arial" pitchFamily="34" charset="0"/>
              <a:buChar char="•"/>
            </a:pPr>
            <a:r>
              <a:rPr lang="nl-BE" sz="1050" dirty="0">
                <a:solidFill>
                  <a:srgbClr val="4B4B4B"/>
                </a:solidFill>
              </a:rPr>
              <a:t>Een lege maag is evenmin bevorderlijk voor een goede nachtrust. Een lichte hap is OK. Zorg er dus voor dat je niet met een hongergevoel in bed ligt. </a:t>
            </a: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0539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35</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3" name="Notes Placeholder 2"/>
          <p:cNvSpPr>
            <a:spLocks noGrp="1"/>
          </p:cNvSpPr>
          <p:nvPr>
            <p:ph type="body" idx="1"/>
          </p:nvPr>
        </p:nvSpPr>
        <p:spPr>
          <a:xfrm>
            <a:off x="685800" y="4525889"/>
            <a:ext cx="5486400" cy="3600450"/>
          </a:xfrm>
        </p:spPr>
        <p:txBody>
          <a:bodyPr/>
          <a:lstStyle/>
          <a:p>
            <a:pPr marL="171450" indent="-171450">
              <a:buFont typeface="Arial" panose="020B0604020202020204" pitchFamily="34" charset="0"/>
              <a:buChar char="•"/>
            </a:pPr>
            <a:r>
              <a:rPr lang="nl-BE" sz="1050" dirty="0">
                <a:solidFill>
                  <a:srgbClr val="4B4B4B"/>
                </a:solidFill>
              </a:rPr>
              <a:t>Een geleidelijke vermindering van de dosis is te verkiezen boven een plotse stopzetting van de behandeling (Grade A). </a:t>
            </a:r>
          </a:p>
          <a:p>
            <a:pPr marL="171450" indent="-171450">
              <a:buFont typeface="Arial" panose="020B0604020202020204" pitchFamily="34" charset="0"/>
              <a:buChar char="•"/>
            </a:pPr>
            <a:r>
              <a:rPr lang="nl-BE" sz="1050" dirty="0">
                <a:solidFill>
                  <a:srgbClr val="4B4B4B"/>
                </a:solidFill>
              </a:rPr>
              <a:t>De dosis kan bijvoorbeeld worden verminderd met 10 tot 25% van de aanvangsdosis om de één à twee weken. </a:t>
            </a:r>
          </a:p>
          <a:p>
            <a:pPr marL="171450" indent="-171450">
              <a:buFont typeface="Arial" panose="020B0604020202020204" pitchFamily="34" charset="0"/>
              <a:buChar char="•"/>
            </a:pPr>
            <a:r>
              <a:rPr lang="nl-BE" sz="1050" dirty="0">
                <a:solidFill>
                  <a:srgbClr val="4B4B4B"/>
                </a:solidFill>
              </a:rPr>
              <a:t> Het is niet aangewezen om van type benzodiazepine te veranderen (korte versus lange halfwaardetijd) vóór de progressieve vermindering van de dosis (Grade A). </a:t>
            </a:r>
          </a:p>
          <a:p>
            <a:pPr marL="171450" indent="-171450">
              <a:buFont typeface="Arial" panose="020B0604020202020204" pitchFamily="34" charset="0"/>
              <a:buChar char="•"/>
            </a:pPr>
            <a:r>
              <a:rPr lang="nl-BE" sz="1050" dirty="0">
                <a:solidFill>
                  <a:srgbClr val="4B4B4B"/>
                </a:solidFill>
              </a:rPr>
              <a:t>Het toevoegen van een ander geneesmiddel is niet aangewezen (Grade A). </a:t>
            </a:r>
          </a:p>
          <a:p>
            <a:pPr marL="171450" indent="-171450">
              <a:buFont typeface="Arial" panose="020B0604020202020204" pitchFamily="34" charset="0"/>
              <a:buChar char="•"/>
            </a:pPr>
            <a:r>
              <a:rPr lang="nl-BE" sz="1050" dirty="0">
                <a:solidFill>
                  <a:srgbClr val="4B4B4B"/>
                </a:solidFill>
              </a:rPr>
              <a:t>De cognitieve en psychomotorische prestaties van oudere mensen die het gebruik sinds meerdere jaren van benzodiazepines als hypnoticum stopzetten, verbeterden ten opzichte van hen die dit niet deden (Grade B).</a:t>
            </a:r>
          </a:p>
          <a:p>
            <a:pPr marL="171450" indent="-171450">
              <a:buFont typeface="Arial" panose="020B0604020202020204" pitchFamily="34" charset="0"/>
              <a:buChar char="•"/>
            </a:pPr>
            <a:r>
              <a:rPr lang="nl-BE" sz="1050" dirty="0">
                <a:solidFill>
                  <a:srgbClr val="4B4B4B"/>
                </a:solidFill>
              </a:rPr>
              <a:t> Er is geen verschil in de dagelijkse duur en de kwaliteit van de slaap tussen de oudere patiënten die de hypnotica stopzetten en zij die dit niet deden (Grade B). </a:t>
            </a:r>
          </a:p>
          <a:p>
            <a:pPr marL="171450" indent="-171450">
              <a:buFont typeface="Arial" panose="020B0604020202020204" pitchFamily="34" charset="0"/>
              <a:buChar char="•"/>
            </a:pPr>
            <a:endParaRPr lang="nl-BE" sz="1050" dirty="0">
              <a:solidFill>
                <a:srgbClr val="4B4B4B"/>
              </a:solidFill>
            </a:endParaRPr>
          </a:p>
          <a:p>
            <a:pPr marL="171450" indent="-171450">
              <a:buFont typeface="Arial" panose="020B0604020202020204" pitchFamily="34" charset="0"/>
              <a:buChar char="•"/>
            </a:pPr>
            <a:endParaRPr lang="nl-BE" sz="1050" dirty="0">
              <a:solidFill>
                <a:srgbClr val="4B4B4B"/>
              </a:solidFill>
            </a:endParaRPr>
          </a:p>
          <a:p>
            <a:endParaRPr lang="nl-BE" sz="1050" dirty="0"/>
          </a:p>
          <a:p>
            <a:r>
              <a:rPr lang="nl-BE" sz="1050" i="1" dirty="0"/>
              <a:t>Bron: </a:t>
            </a:r>
            <a:r>
              <a:rPr lang="nl-BE" sz="1050" i="1" dirty="0" err="1"/>
              <a:t>Chevalier</a:t>
            </a:r>
            <a:r>
              <a:rPr lang="nl-BE" sz="1050" i="1" dirty="0"/>
              <a:t> P., </a:t>
            </a:r>
            <a:r>
              <a:rPr lang="nl-BE" sz="1050" i="1" dirty="0" err="1"/>
              <a:t>Debauche</a:t>
            </a:r>
            <a:r>
              <a:rPr lang="nl-BE" sz="1050" i="1" dirty="0"/>
              <a:t> M., </a:t>
            </a:r>
            <a:r>
              <a:rPr lang="nl-BE" sz="1050" i="1" dirty="0" err="1"/>
              <a:t>Dereau</a:t>
            </a:r>
            <a:r>
              <a:rPr lang="nl-BE" sz="1050" i="1" dirty="0"/>
              <a:t> P., </a:t>
            </a:r>
            <a:r>
              <a:rPr lang="nl-BE" sz="1050" i="1" dirty="0" err="1"/>
              <a:t>Duray</a:t>
            </a:r>
            <a:r>
              <a:rPr lang="nl-BE" sz="1050" i="1" dirty="0"/>
              <a:t> D., </a:t>
            </a:r>
            <a:r>
              <a:rPr lang="nl-BE" sz="1050" i="1" dirty="0" err="1"/>
              <a:t>Gailly</a:t>
            </a:r>
            <a:r>
              <a:rPr lang="nl-BE" sz="1050" i="1" dirty="0"/>
              <a:t> J., Paulus D., </a:t>
            </a:r>
            <a:r>
              <a:rPr lang="nl-BE" sz="1050" i="1" dirty="0" err="1"/>
              <a:t>Vanhalewyn</a:t>
            </a:r>
            <a:r>
              <a:rPr lang="nl-BE" sz="1050" i="1" dirty="0"/>
              <a:t> M. (2011). Geneesmiddelenverslaving. </a:t>
            </a:r>
            <a:r>
              <a:rPr lang="nl-BE" sz="1050" i="1" dirty="0" err="1"/>
              <a:t>Domus</a:t>
            </a:r>
            <a:r>
              <a:rPr lang="nl-BE" sz="1050" i="1" dirty="0"/>
              <a:t> </a:t>
            </a:r>
            <a:r>
              <a:rPr lang="nl-BE" sz="1050" i="1" dirty="0" err="1"/>
              <a:t>Medica</a:t>
            </a:r>
            <a:r>
              <a:rPr lang="nl-BE" sz="1050" i="1" dirty="0"/>
              <a:t> vzw, Huisarts Nu, 40(3), p110. </a:t>
            </a:r>
          </a:p>
          <a:p>
            <a:r>
              <a:rPr lang="nl-BE" sz="1050" b="1" dirty="0"/>
              <a:t>Meer informatie </a:t>
            </a:r>
            <a:endParaRPr lang="nl-BE" sz="1050" dirty="0"/>
          </a:p>
          <a:p>
            <a:r>
              <a:rPr lang="nl-BE" sz="1050" dirty="0" err="1"/>
              <a:t>Farmaka</a:t>
            </a:r>
            <a:r>
              <a:rPr lang="nl-BE" sz="1050" dirty="0"/>
              <a:t> vzw, Formularium Ouderenzorg: Slaapstoornissen (2015). </a:t>
            </a:r>
          </a:p>
          <a:p>
            <a:r>
              <a:rPr lang="nl-BE" sz="1050" dirty="0"/>
              <a:t>http://www.farmaka.be/nl/formularium/208#main </a:t>
            </a:r>
          </a:p>
          <a:p>
            <a:endParaRPr lang="nl-BE" sz="1050" dirty="0">
              <a:solidFill>
                <a:srgbClr val="4B4B4B"/>
              </a:solidFill>
            </a:endParaRPr>
          </a:p>
        </p:txBody>
      </p:sp>
    </p:spTree>
    <p:extLst>
      <p:ext uri="{BB962C8B-B14F-4D97-AF65-F5344CB8AC3E}">
        <p14:creationId xmlns:p14="http://schemas.microsoft.com/office/powerpoint/2010/main" val="3881673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36</a:t>
            </a:fld>
            <a:endParaRPr lang="nl-BE"/>
          </a:p>
        </p:txBody>
      </p:sp>
    </p:spTree>
    <p:extLst>
      <p:ext uri="{BB962C8B-B14F-4D97-AF65-F5344CB8AC3E}">
        <p14:creationId xmlns:p14="http://schemas.microsoft.com/office/powerpoint/2010/main" val="2996452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37</a:t>
            </a:fld>
            <a:endParaRPr lang="nl-BE"/>
          </a:p>
        </p:txBody>
      </p:sp>
    </p:spTree>
    <p:extLst>
      <p:ext uri="{BB962C8B-B14F-4D97-AF65-F5344CB8AC3E}">
        <p14:creationId xmlns:p14="http://schemas.microsoft.com/office/powerpoint/2010/main" val="3490662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38</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3" name="Notes Placeholder 2"/>
          <p:cNvSpPr>
            <a:spLocks noGrp="1"/>
          </p:cNvSpPr>
          <p:nvPr>
            <p:ph type="body" idx="1"/>
          </p:nvPr>
        </p:nvSpPr>
        <p:spPr>
          <a:xfrm>
            <a:off x="685800" y="4525889"/>
            <a:ext cx="5486400" cy="3600450"/>
          </a:xfrm>
        </p:spPr>
        <p:txBody>
          <a:bodyPr/>
          <a:lstStyle/>
          <a:p>
            <a:endParaRPr lang="nl-BE" dirty="0"/>
          </a:p>
          <a:p>
            <a:r>
              <a:rPr lang="nl-BE" dirty="0"/>
              <a:t> Bron : Geneesmiddelenbrief </a:t>
            </a:r>
            <a:r>
              <a:rPr lang="nl-BE" dirty="0" err="1"/>
              <a:t>Farmaka</a:t>
            </a:r>
            <a:r>
              <a:rPr lang="nl-BE" dirty="0"/>
              <a:t> : “MINIMALE INTERVENTIES OM HET LANGDURIG GEBRUIK VAN BENZODIAZEPINES TE STOPPEN “.</a:t>
            </a:r>
          </a:p>
        </p:txBody>
      </p:sp>
    </p:spTree>
    <p:extLst>
      <p:ext uri="{BB962C8B-B14F-4D97-AF65-F5344CB8AC3E}">
        <p14:creationId xmlns:p14="http://schemas.microsoft.com/office/powerpoint/2010/main" val="2950386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39</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RICHTLIJNEN VOOR ARTSEN EN APOTHEKERS</a:t>
            </a:r>
          </a:p>
          <a:p>
            <a:pPr marL="0" lvl="1" algn="just">
              <a:spcAft>
                <a:spcPts val="600"/>
              </a:spcAft>
            </a:pPr>
            <a:r>
              <a:rPr lang="nl-BE" sz="1100" b="1" u="sng" dirty="0">
                <a:solidFill>
                  <a:srgbClr val="4B4B4B"/>
                </a:solidFill>
                <a:ea typeface="Tahoma" panose="020B0604030504040204" pitchFamily="34" charset="0"/>
                <a:cs typeface="Tahoma" panose="020B0604030504040204" pitchFamily="34" charset="0"/>
              </a:rPr>
              <a:t>E-</a:t>
            </a:r>
            <a:r>
              <a:rPr lang="nl-BE" sz="1100" b="1" u="sng" dirty="0" err="1">
                <a:solidFill>
                  <a:srgbClr val="4B4B4B"/>
                </a:solidFill>
                <a:ea typeface="Tahoma" panose="020B0604030504040204" pitchFamily="34" charset="0"/>
                <a:cs typeface="Tahoma" panose="020B0604030504040204" pitchFamily="34" charset="0"/>
              </a:rPr>
              <a:t>learning</a:t>
            </a:r>
            <a:r>
              <a:rPr lang="nl-BE" sz="1100" b="1" u="sng" dirty="0">
                <a:solidFill>
                  <a:srgbClr val="4B4B4B"/>
                </a:solidFill>
                <a:ea typeface="Tahoma" panose="020B0604030504040204" pitchFamily="34" charset="0"/>
                <a:cs typeface="Tahoma" panose="020B0604030504040204" pitchFamily="34" charset="0"/>
              </a:rPr>
              <a:t> op ZEPHYR platform</a:t>
            </a:r>
            <a:endParaRPr lang="nl-BE" sz="1100" dirty="0">
              <a:solidFill>
                <a:srgbClr val="4B4B4B"/>
              </a:solidFill>
              <a:ea typeface="Tahoma" panose="020B0604030504040204" pitchFamily="34" charset="0"/>
              <a:cs typeface="Tahoma" panose="020B0604030504040204" pitchFamily="34" charset="0"/>
            </a:endParaRPr>
          </a:p>
          <a:p>
            <a:pPr marL="228600" indent="-228600" algn="just">
              <a:buFont typeface="+mj-lt"/>
              <a:buAutoNum type="arabicPeriod"/>
            </a:pPr>
            <a:r>
              <a:rPr lang="nl-NL" sz="1050" dirty="0">
                <a:solidFill>
                  <a:srgbClr val="4B4B4B"/>
                </a:solidFill>
              </a:rPr>
              <a:t>Surf naar </a:t>
            </a:r>
            <a:r>
              <a:rPr lang="nl-NL" sz="1050" dirty="0">
                <a:solidFill>
                  <a:srgbClr val="4B4B4B"/>
                </a:solidFill>
                <a:hlinkClick r:id="rId3"/>
              </a:rPr>
              <a:t>http://zephyr.ugent.be/</a:t>
            </a:r>
            <a:r>
              <a:rPr lang="nl-NL" sz="1050" dirty="0">
                <a:solidFill>
                  <a:srgbClr val="4B4B4B"/>
                </a:solidFill>
              </a:rPr>
              <a:t>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registratie</a:t>
            </a:r>
            <a:r>
              <a:rPr lang="nl-NL" sz="1050" dirty="0">
                <a:solidFill>
                  <a:srgbClr val="4B4B4B"/>
                </a:solidFill>
              </a:rPr>
              <a:t> </a:t>
            </a:r>
            <a:r>
              <a:rPr lang="nl-NL" sz="1050" i="1" dirty="0">
                <a:solidFill>
                  <a:srgbClr val="4B4B4B"/>
                </a:solidFill>
              </a:rPr>
              <a:t>(bent u reeds geregistreerd op zephyr? Log dan in en ga rechtstreeks naar stap 4)</a:t>
            </a:r>
          </a:p>
          <a:p>
            <a:pPr marL="228600" indent="-228600" algn="just">
              <a:buFont typeface="+mj-lt"/>
              <a:buAutoNum type="arabicPeriod"/>
            </a:pPr>
            <a:r>
              <a:rPr lang="nl-NL" sz="1050" dirty="0">
                <a:solidFill>
                  <a:srgbClr val="4B4B4B"/>
                </a:solidFill>
              </a:rPr>
              <a:t>Vul de verplichte velden in en klik op ok</a:t>
            </a:r>
          </a:p>
          <a:p>
            <a:pPr marL="228600" indent="-228600" algn="just">
              <a:buFont typeface="+mj-lt"/>
              <a:buAutoNum type="arabicPeriod"/>
            </a:pPr>
            <a:r>
              <a:rPr lang="nl-NL" sz="1050" dirty="0">
                <a:solidFill>
                  <a:srgbClr val="4B4B4B"/>
                </a:solidFill>
              </a:rPr>
              <a:t>Klik op </a:t>
            </a:r>
            <a:r>
              <a:rPr lang="nl-NL" sz="1050" b="1" dirty="0">
                <a:solidFill>
                  <a:srgbClr val="4B4B4B"/>
                </a:solidFill>
              </a:rPr>
              <a:t>inschrijven op cursus</a:t>
            </a:r>
            <a:r>
              <a:rPr lang="nl-NL" sz="1050" dirty="0">
                <a:solidFill>
                  <a:srgbClr val="4B4B4B"/>
                </a:solidFill>
              </a:rPr>
              <a:t>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faculteit geneeskunde en gezondheidswetenschappen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'het benzo-consult'</a:t>
            </a:r>
            <a:r>
              <a:rPr lang="nl-NL" sz="1050" dirty="0">
                <a:solidFill>
                  <a:srgbClr val="4B4B4B"/>
                </a:solidFill>
              </a:rPr>
              <a:t> (niet op 'benzoproject' of 'simulatiepatiënt training benzo-consult')</a:t>
            </a:r>
          </a:p>
          <a:p>
            <a:pPr algn="just"/>
            <a:endParaRPr lang="nl-NL" sz="1050" b="1" dirty="0">
              <a:solidFill>
                <a:srgbClr val="4B4B4B"/>
              </a:solidFill>
            </a:endParaRPr>
          </a:p>
          <a:p>
            <a:pPr algn="just"/>
            <a:r>
              <a:rPr lang="nl-NL" sz="1050" dirty="0">
                <a:solidFill>
                  <a:srgbClr val="4B4B4B"/>
                </a:solidFill>
              </a:rPr>
              <a:t>U bent nu ingeschreven. </a:t>
            </a:r>
          </a:p>
          <a:p>
            <a:pPr algn="just"/>
            <a:r>
              <a:rPr lang="nl-NL" sz="1050" dirty="0">
                <a:solidFill>
                  <a:srgbClr val="4B4B4B"/>
                </a:solidFill>
              </a:rPr>
              <a:t>Ga vervolgens naar </a:t>
            </a:r>
            <a:r>
              <a:rPr lang="nl-NL" sz="1050" i="1" dirty="0">
                <a:solidFill>
                  <a:srgbClr val="4B4B4B"/>
                </a:solidFill>
              </a:rPr>
              <a:t>"mijn cursussen"</a:t>
            </a:r>
            <a:r>
              <a:rPr lang="nl-NL" sz="1050" dirty="0">
                <a:solidFill>
                  <a:srgbClr val="4B4B4B"/>
                </a:solidFill>
              </a:rPr>
              <a:t> in de donkerblauwe balk bovenaan en klik op "</a:t>
            </a:r>
            <a:r>
              <a:rPr lang="nl-NL" sz="1050" i="1" dirty="0">
                <a:solidFill>
                  <a:srgbClr val="4B4B4B"/>
                </a:solidFill>
              </a:rPr>
              <a:t>het benzo-consult</a:t>
            </a:r>
            <a:r>
              <a:rPr lang="nl-NL" sz="1050" dirty="0">
                <a:solidFill>
                  <a:srgbClr val="4B4B4B"/>
                </a:solidFill>
              </a:rPr>
              <a:t>". Door vervolgens op cartoon-balans te klikken, komt u op de leermodule terecht.</a:t>
            </a:r>
            <a:endParaRPr lang="nl-BE" sz="1050" dirty="0">
              <a:solidFill>
                <a:srgbClr val="4B4B4B"/>
              </a:solidFill>
            </a:endParaRP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698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a:xfrm>
            <a:off x="1124744" y="4343400"/>
            <a:ext cx="4608512" cy="4114800"/>
          </a:xfrm>
        </p:spPr>
        <p:txBody>
          <a:bodyPr/>
          <a:lstStyle/>
          <a:p>
            <a:pPr marL="355600" indent="-355600" algn="just">
              <a:spcAft>
                <a:spcPts val="600"/>
              </a:spcAft>
              <a:buFont typeface="+mj-lt"/>
              <a:buAutoNum type="arabicPeriod"/>
            </a:pPr>
            <a:r>
              <a:rPr lang="nl-BE" b="1" dirty="0">
                <a:solidFill>
                  <a:srgbClr val="007114"/>
                </a:solidFill>
                <a:ea typeface="Verdana" pitchFamily="34" charset="0"/>
                <a:cs typeface="Verdana" pitchFamily="34" charset="0"/>
              </a:rPr>
              <a:t>Kennismaking</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Wie is wie? </a:t>
            </a:r>
            <a:r>
              <a:rPr lang="nl-BE" sz="1050" i="1" dirty="0">
                <a:solidFill>
                  <a:srgbClr val="4B4B4B"/>
                </a:solidFill>
                <a:ea typeface="Verdana" pitchFamily="34" charset="0"/>
                <a:cs typeface="Verdana" pitchFamily="34" charset="0"/>
              </a:rPr>
              <a:t>(individuele rondvraag)</a:t>
            </a:r>
            <a:endParaRPr lang="nl-BE" sz="1050" dirty="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Wat verwachten de huisartsen/apothekers van dit MFO? </a:t>
            </a:r>
            <a:r>
              <a:rPr lang="nl-BE" sz="1050" i="1" dirty="0">
                <a:solidFill>
                  <a:srgbClr val="4B4B4B"/>
                </a:solidFill>
                <a:ea typeface="Verdana" pitchFamily="34" charset="0"/>
                <a:cs typeface="Verdana" pitchFamily="34" charset="0"/>
              </a:rPr>
              <a:t>(individuele rondvraag)</a:t>
            </a:r>
            <a:endParaRPr lang="nl-BE" sz="1050" dirty="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Wat is een MFO? </a:t>
            </a:r>
            <a:r>
              <a:rPr lang="nl-BE" sz="1050" i="1" dirty="0">
                <a:solidFill>
                  <a:srgbClr val="4B4B4B"/>
                </a:solidFill>
                <a:ea typeface="Verdana" pitchFamily="34" charset="0"/>
                <a:cs typeface="Verdana" pitchFamily="34" charset="0"/>
              </a:rPr>
              <a:t>(zie onder)</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Verloop van een MFO? </a:t>
            </a:r>
            <a:r>
              <a:rPr lang="nl-BE" sz="1050" i="1" dirty="0">
                <a:solidFill>
                  <a:srgbClr val="4B4B4B"/>
                </a:solidFill>
                <a:ea typeface="Verdana" pitchFamily="34" charset="0"/>
                <a:cs typeface="Verdana" pitchFamily="34" charset="0"/>
              </a:rPr>
              <a:t>(volgende slide)</a:t>
            </a:r>
            <a:endParaRPr lang="nl-BE" sz="1050" dirty="0">
              <a:solidFill>
                <a:srgbClr val="4B4B4B"/>
              </a:solidFill>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l-BE" dirty="0">
              <a:solidFill>
                <a:srgbClr val="007114"/>
              </a:solidFill>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l-BE" dirty="0">
              <a:solidFill>
                <a:srgbClr val="007114"/>
              </a:solidFill>
              <a:ea typeface="Tahoma" pitchFamily="34" charset="0"/>
              <a:cs typeface="Tahoma" pitchFamily="34" charset="0"/>
            </a:endParaRPr>
          </a:p>
          <a:p>
            <a:pPr marL="355600" marR="0" lvl="0" algn="just" fontAlgn="auto">
              <a:lnSpc>
                <a:spcPct val="100000"/>
              </a:lnSpc>
              <a:spcBef>
                <a:spcPts val="0"/>
              </a:spcBef>
              <a:spcAft>
                <a:spcPts val="600"/>
              </a:spcAft>
              <a:buClrTx/>
              <a:buSzTx/>
              <a:tabLst/>
              <a:defRPr/>
            </a:pPr>
            <a:r>
              <a:rPr lang="nl-BE" sz="1100" b="1" dirty="0">
                <a:solidFill>
                  <a:srgbClr val="007114"/>
                </a:solidFill>
                <a:ea typeface="Verdana" pitchFamily="34" charset="0"/>
                <a:cs typeface="Verdana" pitchFamily="34" charset="0"/>
              </a:rPr>
              <a:t>Wat is een MFO?*</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MFO = Medisch-Farmaceutisch Overleg</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MFO ≠ MDO (= Multi-Disciplinair Overleg= overleg tussen verschillende zorgverleners rondom 1 patiënt)</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Communicatie tussen artsen en apothekers verbeteren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Zorg voor de patiënt vergroten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Terugdringen van medicatie-gerelateerde problemen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Afspraken vastleggen in een gezamenlijk protocol</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Patiënt staat steeds centraal</a:t>
            </a:r>
          </a:p>
          <a:p>
            <a:pPr marL="628650" lvl="1" indent="-171450" algn="just">
              <a:buFont typeface="Arial" panose="020B0604020202020204" pitchFamily="34" charset="0"/>
              <a:buChar char="•"/>
            </a:pPr>
            <a:endParaRPr lang="nl-BE" sz="1050" dirty="0">
              <a:solidFill>
                <a:srgbClr val="4B4B4B"/>
              </a:solidFill>
              <a:ea typeface="Verdana" pitchFamily="34" charset="0"/>
              <a:cs typeface="Verdana" pitchFamily="34" charset="0"/>
            </a:endParaRPr>
          </a:p>
          <a:p>
            <a:pPr lvl="1" algn="just"/>
            <a:r>
              <a:rPr lang="nl-BE" sz="1050" dirty="0">
                <a:solidFill>
                  <a:srgbClr val="4B4B4B"/>
                </a:solidFill>
                <a:ea typeface="Verdana" pitchFamily="34" charset="0"/>
                <a:cs typeface="Verdana" pitchFamily="34" charset="0"/>
              </a:rPr>
              <a:t>* </a:t>
            </a:r>
            <a:r>
              <a:rPr lang="nl-BE" sz="1050" i="1" dirty="0">
                <a:solidFill>
                  <a:srgbClr val="4B4B4B"/>
                </a:solidFill>
                <a:ea typeface="Verdana" pitchFamily="34" charset="0"/>
                <a:cs typeface="Verdana" pitchFamily="34" charset="0"/>
              </a:rPr>
              <a:t>Dit deeltje enkel toelichten wanneer dit het eerste MFO van die groep betreft. In het andere geval kan dit eventueel worden vervangen door een korte evaluatie van het voorgaand MFO.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114"/>
              </a:solidFill>
              <a:effectLst/>
              <a:uLnTx/>
              <a:uFillTx/>
              <a:latin typeface="Tahoma" pitchFamily="34" charset="0"/>
              <a:ea typeface="Tahoma" pitchFamily="34" charset="0"/>
              <a:cs typeface="Tahoma" pitchFamily="34" charset="0"/>
            </a:endParaRPr>
          </a:p>
          <a:p>
            <a:endParaRPr lang="nl-BE" dirty="0"/>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4</a:t>
            </a:fld>
            <a:endParaRPr lang="nl-BE"/>
          </a:p>
        </p:txBody>
      </p:sp>
    </p:spTree>
    <p:extLst>
      <p:ext uri="{BB962C8B-B14F-4D97-AF65-F5344CB8AC3E}">
        <p14:creationId xmlns:p14="http://schemas.microsoft.com/office/powerpoint/2010/main" val="989744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40</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BESCHIKBAAR MATERIAAL</a:t>
            </a:r>
            <a:endParaRPr lang="nl-BE" sz="1100" dirty="0">
              <a:solidFill>
                <a:srgbClr val="4B4B4B"/>
              </a:solidFill>
              <a:ea typeface="Tahoma" panose="020B0604030504040204" pitchFamily="34" charset="0"/>
              <a:cs typeface="Tahoma" panose="020B0604030504040204" pitchFamily="34" charset="0"/>
            </a:endParaRPr>
          </a:p>
          <a:p>
            <a:pPr marL="0" lvl="1" algn="just">
              <a:spcAft>
                <a:spcPts val="600"/>
              </a:spcAft>
              <a:defRPr/>
            </a:pPr>
            <a:r>
              <a:rPr lang="nl-BE" sz="1050" b="1" dirty="0">
                <a:solidFill>
                  <a:srgbClr val="4B4B4B"/>
                </a:solidFill>
                <a:ea typeface="Tahoma" panose="020B0604030504040204" pitchFamily="34" charset="0"/>
                <a:cs typeface="Tahoma" panose="020B0604030504040204" pitchFamily="34" charset="0"/>
              </a:rPr>
              <a:t>Hoe kan ik mijn patiënt motiveren?</a:t>
            </a:r>
            <a:endParaRPr lang="nl-BE" sz="1050" u="sng" dirty="0">
              <a:solidFill>
                <a:srgbClr val="4B4B4B"/>
              </a:solidFill>
            </a:endParaRPr>
          </a:p>
          <a:p>
            <a:pPr lvl="0" algn="just"/>
            <a:r>
              <a:rPr lang="nl-BE" sz="1050" u="sng" dirty="0">
                <a:solidFill>
                  <a:srgbClr val="4B4B4B"/>
                </a:solidFill>
                <a:hlinkClick r:id="rId3"/>
              </a:rPr>
              <a:t>Educatiebrochure</a:t>
            </a:r>
            <a:r>
              <a:rPr lang="nl-BE" sz="1050" dirty="0">
                <a:solidFill>
                  <a:srgbClr val="4B4B4B"/>
                </a:solidFill>
              </a:rPr>
              <a:t>: deze brochure informeert 65-plussers die een slaap- of kalmeringsmiddel gebruiken over de negatieve gevolgen van langdurig gebruik, met specifieke aandacht voor het effect op het valrisico. In de brochure worden een aantal zeer concrete tips gegeven voor een goede nachtrust zonder slaapmedicatie. </a:t>
            </a:r>
            <a:r>
              <a:rPr lang="nl-BE" sz="1050" dirty="0"/>
              <a:t>Deze brochure kan gratis gedownload worden : http://www.valpreventie.be/Portals/Valpreventie/Documenten/WvdV/2016/2016_EVV_Brochure-medicatie_ZR.pdf</a:t>
            </a:r>
            <a:endParaRPr lang="nl-BE" sz="1050" dirty="0">
              <a:solidFill>
                <a:srgbClr val="4B4B4B"/>
              </a:solidFill>
            </a:endParaRPr>
          </a:p>
          <a:p>
            <a:pPr lvl="0" algn="just">
              <a:defRPr/>
            </a:pPr>
            <a:r>
              <a:rPr lang="nl-BE" sz="1050" b="1" dirty="0">
                <a:solidFill>
                  <a:srgbClr val="4B4B4B"/>
                </a:solidFill>
              </a:rPr>
              <a:t>Belangrijk:</a:t>
            </a:r>
            <a:r>
              <a:rPr lang="nl-BE" sz="1050" dirty="0">
                <a:solidFill>
                  <a:srgbClr val="4B4B4B"/>
                </a:solidFill>
              </a:rPr>
              <a:t> het is de bedoeling dat een gezondheidswerker (arts, apotheker, verpleegkundige of paramedicus met kennis van zaken) de brochure samen met de patiënt overloopt en de mogelijkheden bespreekt. De brochure wordt dan ook best aangevraagd en aangewend door personen en/of organisaties met een gezondheidswerker/patiëntrelatie.</a:t>
            </a:r>
          </a:p>
          <a:p>
            <a:pPr algn="just"/>
            <a:endParaRPr lang="nl-BE" sz="1050" u="sng" dirty="0">
              <a:solidFill>
                <a:srgbClr val="4B4B4B"/>
              </a:solidFill>
            </a:endParaRPr>
          </a:p>
          <a:p>
            <a:pPr algn="just" fontAlgn="ctr"/>
            <a:r>
              <a:rPr lang="nl-BE" sz="1050" u="sng" dirty="0">
                <a:solidFill>
                  <a:srgbClr val="4B4B4B"/>
                </a:solidFill>
              </a:rPr>
              <a:t>Algoritmes voor oordeelkundig gebruik van psychofarmaca i.k.v. valrisico bij ouderen (in bijlage)</a:t>
            </a:r>
            <a:r>
              <a:rPr lang="nl-BE" sz="1050" dirty="0">
                <a:solidFill>
                  <a:srgbClr val="4B4B4B"/>
                </a:solidFill>
              </a:rPr>
              <a:t>: de algoritmes informeren gezondheidswerkers zoals artsen, apothekers, verpleegkundigen,... over de invloed van psychofarmaca op het verhoogde valrisico bij ouderen en begeleiden hen bij het rationaliseren en eventueel afbouwen/stoppen van psychofarmaca. </a:t>
            </a: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495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41</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endParaRPr lang="nl-NL" sz="1050" dirty="0">
              <a:solidFill>
                <a:srgbClr val="4B4B4B"/>
              </a:solidFill>
            </a:endParaRPr>
          </a:p>
          <a:p>
            <a:pPr algn="just"/>
            <a:endParaRPr lang="nl-NL" sz="1050" dirty="0">
              <a:solidFill>
                <a:srgbClr val="4B4B4B"/>
              </a:solidFill>
            </a:endParaRPr>
          </a:p>
          <a:p>
            <a:pPr algn="just"/>
            <a:endParaRPr lang="nl-NL" sz="1050" dirty="0">
              <a:solidFill>
                <a:srgbClr val="4B4B4B"/>
              </a:solidFill>
            </a:endParaRPr>
          </a:p>
          <a:p>
            <a:pPr algn="just"/>
            <a:endParaRPr lang="nl-BE" dirty="0">
              <a:solidFill>
                <a:srgbClr val="4B4B4B"/>
              </a:solidFill>
            </a:endParaRPr>
          </a:p>
        </p:txBody>
      </p:sp>
    </p:spTree>
    <p:extLst>
      <p:ext uri="{BB962C8B-B14F-4D97-AF65-F5344CB8AC3E}">
        <p14:creationId xmlns:p14="http://schemas.microsoft.com/office/powerpoint/2010/main" val="2871621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42</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3" name="Notes Placeholder 2"/>
          <p:cNvSpPr>
            <a:spLocks noGrp="1"/>
          </p:cNvSpPr>
          <p:nvPr>
            <p:ph type="body" idx="1"/>
          </p:nvPr>
        </p:nvSpPr>
        <p:spPr>
          <a:xfrm>
            <a:off x="1124744" y="4787974"/>
            <a:ext cx="5486400" cy="3600450"/>
          </a:xfrm>
        </p:spPr>
        <p:txBody>
          <a:bodyPr/>
          <a:lstStyle/>
          <a:p>
            <a:endParaRPr lang="nl-BE" dirty="0"/>
          </a:p>
        </p:txBody>
      </p:sp>
    </p:spTree>
    <p:extLst>
      <p:ext uri="{BB962C8B-B14F-4D97-AF65-F5344CB8AC3E}">
        <p14:creationId xmlns:p14="http://schemas.microsoft.com/office/powerpoint/2010/main" val="3997982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43</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3" name="Notes Placeholder 2"/>
          <p:cNvSpPr>
            <a:spLocks noGrp="1"/>
          </p:cNvSpPr>
          <p:nvPr>
            <p:ph type="body" idx="1"/>
          </p:nvPr>
        </p:nvSpPr>
        <p:spPr>
          <a:xfrm>
            <a:off x="1124744" y="4787974"/>
            <a:ext cx="5486400" cy="3600450"/>
          </a:xfrm>
        </p:spPr>
        <p:txBody>
          <a:bodyPr/>
          <a:lstStyle/>
          <a:p>
            <a:endParaRPr lang="nl-BE" dirty="0"/>
          </a:p>
        </p:txBody>
      </p:sp>
    </p:spTree>
    <p:extLst>
      <p:ext uri="{BB962C8B-B14F-4D97-AF65-F5344CB8AC3E}">
        <p14:creationId xmlns:p14="http://schemas.microsoft.com/office/powerpoint/2010/main" val="4145314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44</a:t>
            </a:fld>
            <a:endParaRPr lang="nl-BE"/>
          </a:p>
        </p:txBody>
      </p:sp>
    </p:spTree>
    <p:extLst>
      <p:ext uri="{BB962C8B-B14F-4D97-AF65-F5344CB8AC3E}">
        <p14:creationId xmlns:p14="http://schemas.microsoft.com/office/powerpoint/2010/main" val="1083889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45</a:t>
            </a:fld>
            <a:endParaRPr lang="nl-BE"/>
          </a:p>
        </p:txBody>
      </p:sp>
    </p:spTree>
    <p:extLst>
      <p:ext uri="{BB962C8B-B14F-4D97-AF65-F5344CB8AC3E}">
        <p14:creationId xmlns:p14="http://schemas.microsoft.com/office/powerpoint/2010/main" val="272428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46</a:t>
            </a:fld>
            <a:endParaRPr lang="nl-BE"/>
          </a:p>
        </p:txBody>
      </p:sp>
      <p:sp>
        <p:nvSpPr>
          <p:cNvPr id="5" name="Tijdelijke aanduiding voor notities 2"/>
          <p:cNvSpPr txBox="1">
            <a:spLocks/>
          </p:cNvSpPr>
          <p:nvPr/>
        </p:nvSpPr>
        <p:spPr>
          <a:xfrm>
            <a:off x="762001" y="4913313"/>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3" name="Notes Placeholder 2"/>
          <p:cNvSpPr>
            <a:spLocks noGrp="1"/>
          </p:cNvSpPr>
          <p:nvPr>
            <p:ph type="body" idx="1"/>
          </p:nvPr>
        </p:nvSpPr>
        <p:spPr>
          <a:xfrm>
            <a:off x="762001" y="4886524"/>
            <a:ext cx="5486400" cy="3600450"/>
          </a:xfrm>
        </p:spPr>
        <p:txBody>
          <a:bodyPr/>
          <a:lstStyle/>
          <a:p>
            <a:endParaRPr lang="nl-BE" dirty="0"/>
          </a:p>
        </p:txBody>
      </p:sp>
    </p:spTree>
    <p:extLst>
      <p:ext uri="{BB962C8B-B14F-4D97-AF65-F5344CB8AC3E}">
        <p14:creationId xmlns:p14="http://schemas.microsoft.com/office/powerpoint/2010/main" val="3216962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47</a:t>
            </a:fld>
            <a:endParaRPr lang="nl-BE"/>
          </a:p>
        </p:txBody>
      </p:sp>
      <p:sp>
        <p:nvSpPr>
          <p:cNvPr id="3" name="Notes Placeholder 2"/>
          <p:cNvSpPr>
            <a:spLocks noGrp="1"/>
          </p:cNvSpPr>
          <p:nvPr>
            <p:ph type="body" idx="1"/>
          </p:nvPr>
        </p:nvSpPr>
        <p:spPr/>
        <p:txBody>
          <a:bodyPr/>
          <a:lstStyle/>
          <a:p>
            <a:r>
              <a:rPr lang="nl-BE" dirty="0"/>
              <a:t>Start to stop</a:t>
            </a:r>
          </a:p>
        </p:txBody>
      </p:sp>
    </p:spTree>
    <p:extLst>
      <p:ext uri="{BB962C8B-B14F-4D97-AF65-F5344CB8AC3E}">
        <p14:creationId xmlns:p14="http://schemas.microsoft.com/office/powerpoint/2010/main" val="3871298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48</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SENSIBILISATIEFILMPJE</a:t>
            </a:r>
            <a:endParaRPr lang="nl-BE" sz="110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rPr>
              <a:t>In het filmpje </a:t>
            </a:r>
            <a:r>
              <a:rPr lang="nl-BE" sz="1050" u="sng" dirty="0">
                <a:solidFill>
                  <a:srgbClr val="4B4B4B"/>
                </a:solidFill>
                <a:hlinkClick r:id="rId3"/>
              </a:rPr>
              <a:t>‘Van slaappillen kan je vallen’</a:t>
            </a:r>
            <a:r>
              <a:rPr lang="nl-BE" sz="1050" dirty="0">
                <a:solidFill>
                  <a:srgbClr val="4B4B4B"/>
                </a:solidFill>
              </a:rPr>
              <a:t> getuigen 3 ouderen over het succesvol afbouwen en stoppen van slaappillen en het effect daarvan op hun dagelijks functioneren. Professionelen geven bijkomende informatie over het gebruik van slaappillen op oudere leeftijd. Dit filmpje werd opgenomen in </a:t>
            </a:r>
            <a:r>
              <a:rPr lang="nl-BE" sz="1050" b="1" dirty="0">
                <a:solidFill>
                  <a:srgbClr val="4B4B4B"/>
                </a:solidFill>
              </a:rPr>
              <a:t>WZC Leiehome in Drongen</a:t>
            </a:r>
            <a:r>
              <a:rPr lang="nl-BE" sz="1050" dirty="0">
                <a:solidFill>
                  <a:srgbClr val="4B4B4B"/>
                </a:solidFill>
              </a:rPr>
              <a:t>.</a:t>
            </a:r>
          </a:p>
          <a:p>
            <a:pPr algn="just"/>
            <a:endParaRPr lang="nl-BE" sz="1050" dirty="0">
              <a:latin typeface="+mj-lt"/>
            </a:endParaRPr>
          </a:p>
          <a:p>
            <a:pPr algn="just"/>
            <a:r>
              <a:rPr lang="nl-BE" sz="1050" dirty="0">
                <a:solidFill>
                  <a:srgbClr val="4B4B4B"/>
                </a:solidFill>
                <a:latin typeface="+mj-lt"/>
                <a:ea typeface="Tahoma" panose="020B0604030504040204" pitchFamily="34" charset="0"/>
                <a:cs typeface="Tahoma" panose="020B0604030504040204" pitchFamily="34" charset="0"/>
              </a:rPr>
              <a:t>Het kwaliteitsverbeterende project in WZC Leiehome te Drongen is een mooi praktijkvoorbeeld waarbij gesproken kan worden van een succesverhaal. Er werd ingezet op een rationeler gebruik van psychofarmaca door middel van aanpak waarbij de patiënt centraal staat. Een significante daling in psychofarmaca werd daarmee bereikt, zelfs na 1 jaar follow-up. </a:t>
            </a: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algn="just">
              <a:spcBef>
                <a:spcPts val="0"/>
              </a:spcBef>
            </a:pPr>
            <a:r>
              <a:rPr lang="nl-BE" sz="1050" b="1" dirty="0">
                <a:solidFill>
                  <a:srgbClr val="4B4B4B"/>
                </a:solidFill>
              </a:rPr>
              <a:t>Tips:</a:t>
            </a:r>
            <a:endParaRPr lang="nl-BE" sz="1050" dirty="0">
              <a:solidFill>
                <a:srgbClr val="4B4B4B"/>
              </a:solidFill>
            </a:endParaRPr>
          </a:p>
          <a:p>
            <a:pPr marL="171450" lvl="0" indent="-171450" algn="just">
              <a:spcBef>
                <a:spcPts val="0"/>
              </a:spcBef>
              <a:buFont typeface="Arial" pitchFamily="34" charset="0"/>
              <a:buChar char="•"/>
            </a:pPr>
            <a:r>
              <a:rPr lang="nl-BE" sz="1050" dirty="0">
                <a:solidFill>
                  <a:srgbClr val="4B4B4B"/>
                </a:solidFill>
              </a:rPr>
              <a:t>Filmpje speelt af bij aanklikken foto (op voorwaarde dat er internetverbinding is)</a:t>
            </a:r>
          </a:p>
          <a:p>
            <a:pPr marL="171450" lvl="0" indent="-171450" algn="just">
              <a:spcBef>
                <a:spcPts val="0"/>
              </a:spcBef>
              <a:buFont typeface="Arial" pitchFamily="34" charset="0"/>
              <a:buChar char="•"/>
            </a:pPr>
            <a:r>
              <a:rPr lang="nl-BE" sz="1050" dirty="0">
                <a:solidFill>
                  <a:srgbClr val="4B4B4B"/>
                </a:solidFill>
              </a:rPr>
              <a:t>Filmpje kan gratis gedownload worden via </a:t>
            </a:r>
            <a:r>
              <a:rPr lang="nl-BE" sz="1050" dirty="0">
                <a:solidFill>
                  <a:srgbClr val="4B4B4B"/>
                </a:solidFill>
                <a:hlinkClick r:id="rId3"/>
              </a:rPr>
              <a:t>https://vimeo.com/119361330</a:t>
            </a:r>
            <a:endParaRPr lang="nl-BE" sz="1050" dirty="0">
              <a:solidFill>
                <a:srgbClr val="4B4B4B"/>
              </a:solidFill>
            </a:endParaRPr>
          </a:p>
          <a:p>
            <a:pPr marL="171450" lvl="0" indent="-171450" algn="just">
              <a:spcBef>
                <a:spcPts val="0"/>
              </a:spcBef>
              <a:buFont typeface="Arial" pitchFamily="34" charset="0"/>
              <a:buChar char="•"/>
            </a:pPr>
            <a:r>
              <a:rPr lang="nl-BE" sz="1050" dirty="0">
                <a:solidFill>
                  <a:srgbClr val="4B4B4B"/>
                </a:solidFill>
              </a:rPr>
              <a:t>Er is nog een 2 sensibilisatiefilmpje beschikbaar gericht op ouderen/hulpverleners in de thuiszorg :  https://vimeo.com/157582046</a:t>
            </a: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6900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49</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a:solidFill>
                  <a:srgbClr val="4B4B4B"/>
                </a:solidFill>
              </a:rPr>
              <a:t>REACTIES OP HET FILMPJE</a:t>
            </a:r>
            <a:endParaRPr lang="nl-BE" sz="110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rPr>
              <a:t>Bevraag en bespreek de reacties van de deelnemers op het filmpje a.d.h.v. de richtvragen in de slide.</a:t>
            </a:r>
            <a:endParaRPr lang="nl-BE" sz="1050" dirty="0">
              <a:solidFill>
                <a:srgbClr val="4B4B4B"/>
              </a:solidFill>
              <a:latin typeface="+mj-lt"/>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 </a:t>
            </a:r>
            <a:endParaRPr lang="nl-BE" sz="900" dirty="0">
              <a:latin typeface="Tahoma" panose="020B0604030504040204" pitchFamily="34" charset="0"/>
              <a:ea typeface="Tahoma" panose="020B0604030504040204" pitchFamily="34" charset="0"/>
              <a:cs typeface="Tahoma" panose="020B0604030504040204" pitchFamily="34" charset="0"/>
            </a:endParaRPr>
          </a:p>
          <a:p>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053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a:xfrm>
            <a:off x="1133872" y="4229100"/>
            <a:ext cx="4590256" cy="4621088"/>
          </a:xfrm>
        </p:spPr>
        <p:txBody>
          <a:bodyPr/>
          <a:lstStyle/>
          <a:p>
            <a:pPr marR="0" lvl="0" algn="just" fontAlgn="auto">
              <a:lnSpc>
                <a:spcPct val="100000"/>
              </a:lnSpc>
              <a:spcBef>
                <a:spcPts val="0"/>
              </a:spcBef>
              <a:spcAft>
                <a:spcPts val="600"/>
              </a:spcAft>
              <a:buClrTx/>
              <a:buSzTx/>
              <a:tabLst/>
              <a:defRPr/>
            </a:pPr>
            <a:r>
              <a:rPr lang="nl-BE" b="1" dirty="0">
                <a:solidFill>
                  <a:srgbClr val="007114"/>
                </a:solidFill>
                <a:ea typeface="Verdana" pitchFamily="34" charset="0"/>
                <a:cs typeface="Verdana" pitchFamily="34" charset="0"/>
              </a:rPr>
              <a:t>Verloop MFO? Een MFO verloopt standaard op volgende manier : </a:t>
            </a:r>
          </a:p>
          <a:p>
            <a:pPr algn="just">
              <a:defRPr/>
            </a:pPr>
            <a:r>
              <a:rPr lang="nl-BE" sz="1050" b="1" u="sng" dirty="0">
                <a:solidFill>
                  <a:srgbClr val="007114"/>
                </a:solidFill>
                <a:ea typeface="Verdana" pitchFamily="34" charset="0"/>
                <a:cs typeface="Verdana" pitchFamily="34" charset="0"/>
              </a:rPr>
              <a:t>Inleiding</a:t>
            </a:r>
            <a:r>
              <a:rPr lang="nl-BE" sz="1050" b="1" dirty="0">
                <a:solidFill>
                  <a:srgbClr val="007114"/>
                </a:solidFill>
                <a:ea typeface="Verdana" pitchFamily="34" charset="0"/>
                <a:cs typeface="Verdana" pitchFamily="34" charset="0"/>
              </a:rPr>
              <a:t>:</a:t>
            </a:r>
          </a:p>
          <a:p>
            <a:pPr marL="355600" lvl="1" indent="-177800" algn="just">
              <a:buFont typeface="Arial" panose="020B0604020202020204" pitchFamily="34" charset="0"/>
              <a:buChar char="•"/>
              <a:defRPr/>
            </a:pPr>
            <a:r>
              <a:rPr lang="nl-BE" sz="1050" u="sng" dirty="0">
                <a:solidFill>
                  <a:srgbClr val="4B4B4B"/>
                </a:solidFill>
                <a:ea typeface="Verdana" pitchFamily="34" charset="0"/>
                <a:cs typeface="Verdana" pitchFamily="34" charset="0"/>
              </a:rPr>
              <a:t>Kennismaking</a:t>
            </a:r>
            <a:r>
              <a:rPr lang="nl-BE" sz="1050" dirty="0">
                <a:solidFill>
                  <a:srgbClr val="4B4B4B"/>
                </a:solidFill>
                <a:ea typeface="Verdana" pitchFamily="34" charset="0"/>
                <a:cs typeface="Verdana" pitchFamily="34" charset="0"/>
              </a:rPr>
              <a:t>: wie is wie? Wat is hun (persoonlijke) motivatie om naar deze avond te komen? Wat is hun verwachting?</a:t>
            </a:r>
          </a:p>
          <a:p>
            <a:pPr marL="355600" lvl="1" indent="-177800" algn="just">
              <a:buFont typeface="Arial" panose="020B0604020202020204" pitchFamily="34" charset="0"/>
              <a:buChar char="•"/>
              <a:defRPr/>
            </a:pPr>
            <a:r>
              <a:rPr lang="nl-BE" sz="1050" u="sng" dirty="0">
                <a:solidFill>
                  <a:srgbClr val="4B4B4B"/>
                </a:solidFill>
                <a:ea typeface="Verdana" pitchFamily="34" charset="0"/>
                <a:cs typeface="Verdana" pitchFamily="34" charset="0"/>
              </a:rPr>
              <a:t>Uitleg doel MFO</a:t>
            </a:r>
            <a:r>
              <a:rPr lang="nl-BE" sz="1050" dirty="0">
                <a:solidFill>
                  <a:srgbClr val="4B4B4B"/>
                </a:solidFill>
                <a:ea typeface="Verdana" pitchFamily="34" charset="0"/>
                <a:cs typeface="Verdana" pitchFamily="34" charset="0"/>
              </a:rPr>
              <a:t>: theoretische achtergrond betreffende het thema. </a:t>
            </a:r>
          </a:p>
          <a:p>
            <a:pPr algn="just">
              <a:defRPr/>
            </a:pPr>
            <a:r>
              <a:rPr lang="nl-BE" sz="1050" b="1" u="sng" dirty="0">
                <a:solidFill>
                  <a:srgbClr val="007114"/>
                </a:solidFill>
                <a:ea typeface="Verdana" pitchFamily="34" charset="0"/>
                <a:cs typeface="Verdana" pitchFamily="34" charset="0"/>
              </a:rPr>
              <a:t>Bespreken evaluatie MFO : </a:t>
            </a:r>
          </a:p>
          <a:p>
            <a:pPr lvl="1" indent="-279400" algn="just">
              <a:buFont typeface="Arial" panose="020B0604020202020204" pitchFamily="34" charset="0"/>
              <a:buChar char="•"/>
            </a:pPr>
            <a:r>
              <a:rPr lang="nl-BE" sz="1050" dirty="0">
                <a:solidFill>
                  <a:srgbClr val="4B4B4B"/>
                </a:solidFill>
                <a:ea typeface="Verdana" pitchFamily="34" charset="0"/>
                <a:cs typeface="Verdana" pitchFamily="34" charset="0"/>
              </a:rPr>
              <a:t>Uitleggen methode om het effect van dit MFO te meten na 3 maand.</a:t>
            </a:r>
          </a:p>
          <a:p>
            <a:pPr algn="just">
              <a:defRPr/>
            </a:pPr>
            <a:r>
              <a:rPr lang="nl-BE" sz="1050" b="1" u="sng" dirty="0">
                <a:solidFill>
                  <a:srgbClr val="007114"/>
                </a:solidFill>
                <a:ea typeface="Verdana" pitchFamily="34" charset="0"/>
                <a:cs typeface="Verdana" pitchFamily="34" charset="0"/>
              </a:rPr>
              <a:t>Casussen en richtvragen : </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Bespreken: +/- 10 minuten per casus (</a:t>
            </a:r>
            <a:r>
              <a:rPr lang="nl-BE" sz="1050" i="1" dirty="0">
                <a:solidFill>
                  <a:srgbClr val="4B4B4B"/>
                </a:solidFill>
                <a:ea typeface="Verdana" pitchFamily="34" charset="0"/>
                <a:cs typeface="Verdana" pitchFamily="34" charset="0"/>
              </a:rPr>
              <a:t>timing zeer belangrijk!</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Afspraken maken</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Komen tot een gezamenlijk besluit (</a:t>
            </a:r>
            <a:r>
              <a:rPr lang="nl-BE" sz="1050" i="1" dirty="0">
                <a:solidFill>
                  <a:srgbClr val="4B4B4B"/>
                </a:solidFill>
                <a:ea typeface="Verdana" pitchFamily="34" charset="0"/>
                <a:cs typeface="Verdana" pitchFamily="34" charset="0"/>
              </a:rPr>
              <a:t>per groep</a:t>
            </a:r>
            <a:r>
              <a:rPr lang="nl-BE" sz="1050" dirty="0">
                <a:solidFill>
                  <a:srgbClr val="4B4B4B"/>
                </a:solidFill>
                <a:ea typeface="Verdana" pitchFamily="34" charset="0"/>
                <a:cs typeface="Verdana" pitchFamily="34" charset="0"/>
              </a:rPr>
              <a:t>)</a:t>
            </a:r>
          </a:p>
          <a:p>
            <a:pPr algn="just">
              <a:defRPr/>
            </a:pPr>
            <a:r>
              <a:rPr lang="nl-BE" sz="1050" b="1" u="sng" dirty="0">
                <a:solidFill>
                  <a:srgbClr val="007114"/>
                </a:solidFill>
                <a:ea typeface="Verdana" pitchFamily="34" charset="0"/>
                <a:cs typeface="Verdana" pitchFamily="34" charset="0"/>
              </a:rPr>
              <a:t>Slot:</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Individuele rondvraag: is aan alle verwachtingen voldaan (</a:t>
            </a:r>
            <a:r>
              <a:rPr lang="nl-BE" sz="1050" i="1" dirty="0">
                <a:solidFill>
                  <a:srgbClr val="4B4B4B"/>
                </a:solidFill>
                <a:ea typeface="Verdana" pitchFamily="34" charset="0"/>
                <a:cs typeface="Verdana" pitchFamily="34" charset="0"/>
              </a:rPr>
              <a:t>indien hier nog tijd voor is</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Gemaakte afspraken overlopen met de volledige groep (</a:t>
            </a:r>
            <a:r>
              <a:rPr lang="nl-BE" sz="1050" i="1" dirty="0">
                <a:solidFill>
                  <a:srgbClr val="4B4B4B"/>
                </a:solidFill>
                <a:ea typeface="Verdana" pitchFamily="34" charset="0"/>
                <a:cs typeface="Verdana" pitchFamily="34" charset="0"/>
              </a:rPr>
              <a:t>eventueel noteren op flipchart of bord</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Vastleggen datum volgend MFO</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Evaluatieformulier geven (anoniem, best direct laten invullen)</a:t>
            </a:r>
          </a:p>
          <a:p>
            <a:pPr algn="just"/>
            <a:r>
              <a:rPr lang="nl-BE" sz="1050" b="1" u="sng" dirty="0">
                <a:solidFill>
                  <a:srgbClr val="007114"/>
                </a:solidFill>
                <a:ea typeface="Verdana" pitchFamily="34" charset="0"/>
                <a:cs typeface="Verdana" pitchFamily="34" charset="0"/>
              </a:rPr>
              <a:t>Verslag:</a:t>
            </a:r>
            <a:r>
              <a:rPr lang="nl-BE" sz="1050" dirty="0">
                <a:solidFill>
                  <a:srgbClr val="4B4B4B"/>
                </a:solidFill>
                <a:ea typeface="Verdana" pitchFamily="34" charset="0"/>
                <a:cs typeface="Verdana" pitchFamily="34" charset="0"/>
              </a:rPr>
              <a:t> </a:t>
            </a:r>
          </a:p>
          <a:p>
            <a:pPr marL="171450" indent="-171450" algn="just">
              <a:buFont typeface="Arial" panose="020B0604020202020204" pitchFamily="34" charset="0"/>
              <a:buChar char="•"/>
            </a:pPr>
            <a:r>
              <a:rPr lang="nl-BE" sz="1050" dirty="0">
                <a:solidFill>
                  <a:srgbClr val="4B4B4B"/>
                </a:solidFill>
                <a:ea typeface="Verdana" pitchFamily="34" charset="0"/>
                <a:cs typeface="Verdana" pitchFamily="34" charset="0"/>
              </a:rPr>
              <a:t>Na het overleg wordt er een verslag opgemaakt dat naar alle artsen en apothekers uit de betrokken regio wordt rondgestuurd. De gemaakte afspraken gelden voor iedereen. </a:t>
            </a:r>
            <a:r>
              <a:rPr lang="nl-BE" sz="1050" i="1" dirty="0">
                <a:solidFill>
                  <a:srgbClr val="4B4B4B"/>
                </a:solidFill>
                <a:ea typeface="Verdana" pitchFamily="34" charset="0"/>
                <a:cs typeface="Verdana" pitchFamily="34" charset="0"/>
              </a:rPr>
              <a:t>(wie maakt het verslag?)</a:t>
            </a:r>
            <a:endParaRPr lang="nl-BE" sz="1050" dirty="0">
              <a:solidFill>
                <a:srgbClr val="4B4B4B"/>
              </a:solidFill>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5</a:t>
            </a:fld>
            <a:endParaRPr lang="nl-BE" dirty="0"/>
          </a:p>
        </p:txBody>
      </p:sp>
    </p:spTree>
    <p:extLst>
      <p:ext uri="{BB962C8B-B14F-4D97-AF65-F5344CB8AC3E}">
        <p14:creationId xmlns:p14="http://schemas.microsoft.com/office/powerpoint/2010/main" val="3120683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evaluatie van de afbouw van benzodiazepines en het aantal valincidenten dat we daarmee vermijden is geen eenvoudige oefening.</a:t>
            </a:r>
          </a:p>
          <a:p>
            <a:r>
              <a:rPr lang="nl-BE" dirty="0"/>
              <a:t>Benzodiazepines worden niet terugbetaald door het RIZIV wat maakt dat we geen </a:t>
            </a:r>
            <a:r>
              <a:rPr lang="nl-BE" dirty="0" err="1"/>
              <a:t>Farmanet</a:t>
            </a:r>
            <a:r>
              <a:rPr lang="nl-BE" dirty="0"/>
              <a:t> gegevens voor deze geneesmiddelengroep kunnen opvragen. Dit maakt het minder evident om het effect van het MFO aan te tonen. Ook het aantonen van minder valincidenten is moeilijk aangezien ze, zoals eerder gezegd , vaak verzwegen worden en aangezien een val door meerdere factoren kan worden uitgelokt.</a:t>
            </a:r>
          </a:p>
          <a:p>
            <a:r>
              <a:rPr lang="nl-BE" dirty="0"/>
              <a:t>Om het effect van het MFO toch te kunnen evalueren hebben we 4 korte vragenlijsten ontwikkeld (2 voor huisartsen en 2 voor apothekers – zie bijlage). </a:t>
            </a:r>
          </a:p>
          <a:p>
            <a:r>
              <a:rPr lang="nl-BE" u="sng" dirty="0"/>
              <a:t>Vragenlijst 1</a:t>
            </a:r>
            <a:r>
              <a:rPr lang="nl-BE" dirty="0"/>
              <a:t> : Er wordt gevraagd gedurende 3 maanden de ondernomen acties rond de afbouw van benzodiazepines bij te houden en het aantal patiënten. </a:t>
            </a:r>
          </a:p>
          <a:p>
            <a:r>
              <a:rPr lang="nl-BE" u="sng" dirty="0"/>
              <a:t>Vragenlijst 2</a:t>
            </a:r>
            <a:r>
              <a:rPr lang="nl-BE" dirty="0"/>
              <a:t> : Er wordt gevraagd gedurende 3 maand per patiënt die binnenkomt naar aanleiding van een valincident en die een benzodiazepine neemt de vraagjes in te vullen.</a:t>
            </a:r>
          </a:p>
          <a:p>
            <a:r>
              <a:rPr lang="nl-BE" dirty="0"/>
              <a:t>Deze vragenlijsten kunnen eventueel aangevuld worden met vragen rond lokale afspraken die op het MFO worden gemaakt.</a:t>
            </a:r>
          </a:p>
          <a:p>
            <a:r>
              <a:rPr lang="nl-BE" dirty="0"/>
              <a:t> </a:t>
            </a:r>
          </a:p>
          <a:p>
            <a:endParaRPr lang="nl-BE" dirty="0"/>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50</a:t>
            </a:fld>
            <a:endParaRPr lang="nl-BE"/>
          </a:p>
        </p:txBody>
      </p:sp>
    </p:spTree>
    <p:extLst>
      <p:ext uri="{BB962C8B-B14F-4D97-AF65-F5344CB8AC3E}">
        <p14:creationId xmlns:p14="http://schemas.microsoft.com/office/powerpoint/2010/main" val="3816776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51</a:t>
            </a:fld>
            <a:endParaRPr lang="nl-BE"/>
          </a:p>
        </p:txBody>
      </p:sp>
    </p:spTree>
    <p:extLst>
      <p:ext uri="{BB962C8B-B14F-4D97-AF65-F5344CB8AC3E}">
        <p14:creationId xmlns:p14="http://schemas.microsoft.com/office/powerpoint/2010/main" val="4174630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FA0CD398-B0E1-4FD6-BE8B-4772C26BF0F4}" type="slidenum">
              <a:rPr lang="nl-BE" smtClean="0"/>
              <a:t>52</a:t>
            </a:fld>
            <a:endParaRPr lang="nl-BE"/>
          </a:p>
        </p:txBody>
      </p:sp>
    </p:spTree>
    <p:extLst>
      <p:ext uri="{BB962C8B-B14F-4D97-AF65-F5344CB8AC3E}">
        <p14:creationId xmlns:p14="http://schemas.microsoft.com/office/powerpoint/2010/main" val="2679496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FA0CD398-B0E1-4FD6-BE8B-4772C26BF0F4}" type="slidenum">
              <a:rPr lang="nl-BE" smtClean="0"/>
              <a:t>53</a:t>
            </a:fld>
            <a:endParaRPr lang="nl-BE"/>
          </a:p>
        </p:txBody>
      </p:sp>
    </p:spTree>
    <p:extLst>
      <p:ext uri="{BB962C8B-B14F-4D97-AF65-F5344CB8AC3E}">
        <p14:creationId xmlns:p14="http://schemas.microsoft.com/office/powerpoint/2010/main" val="3985931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54</a:t>
            </a:fld>
            <a:endParaRPr lang="nl-BE"/>
          </a:p>
        </p:txBody>
      </p:sp>
    </p:spTree>
    <p:extLst>
      <p:ext uri="{BB962C8B-B14F-4D97-AF65-F5344CB8AC3E}">
        <p14:creationId xmlns:p14="http://schemas.microsoft.com/office/powerpoint/2010/main" val="3075657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55</a:t>
            </a:fld>
            <a:endParaRPr lang="nl-BE"/>
          </a:p>
        </p:txBody>
      </p:sp>
    </p:spTree>
    <p:extLst>
      <p:ext uri="{BB962C8B-B14F-4D97-AF65-F5344CB8AC3E}">
        <p14:creationId xmlns:p14="http://schemas.microsoft.com/office/powerpoint/2010/main" val="406051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FA0CD398-B0E1-4FD6-BE8B-4772C26BF0F4}" type="slidenum">
              <a:rPr lang="nl-BE" smtClean="0"/>
              <a:t>56</a:t>
            </a:fld>
            <a:endParaRPr lang="nl-BE"/>
          </a:p>
        </p:txBody>
      </p:sp>
    </p:spTree>
    <p:extLst>
      <p:ext uri="{BB962C8B-B14F-4D97-AF65-F5344CB8AC3E}">
        <p14:creationId xmlns:p14="http://schemas.microsoft.com/office/powerpoint/2010/main" val="405442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57</a:t>
            </a:fld>
            <a:endParaRPr lang="nl-BE"/>
          </a:p>
        </p:txBody>
      </p:sp>
    </p:spTree>
    <p:extLst>
      <p:ext uri="{BB962C8B-B14F-4D97-AF65-F5344CB8AC3E}">
        <p14:creationId xmlns:p14="http://schemas.microsoft.com/office/powerpoint/2010/main" val="1013880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Slide Number Placeholder 3"/>
          <p:cNvSpPr>
            <a:spLocks noGrp="1"/>
          </p:cNvSpPr>
          <p:nvPr>
            <p:ph type="sldNum" sz="quarter" idx="10"/>
          </p:nvPr>
        </p:nvSpPr>
        <p:spPr/>
        <p:txBody>
          <a:bodyPr/>
          <a:lstStyle/>
          <a:p>
            <a:fld id="{FA0CD398-B0E1-4FD6-BE8B-4772C26BF0F4}" type="slidenum">
              <a:rPr lang="nl-BE" smtClean="0"/>
              <a:t>58</a:t>
            </a:fld>
            <a:endParaRPr lang="nl-BE"/>
          </a:p>
        </p:txBody>
      </p:sp>
    </p:spTree>
    <p:extLst>
      <p:ext uri="{BB962C8B-B14F-4D97-AF65-F5344CB8AC3E}">
        <p14:creationId xmlns:p14="http://schemas.microsoft.com/office/powerpoint/2010/main" val="3726712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FA0CD398-B0E1-4FD6-BE8B-4772C26BF0F4}" type="slidenum">
              <a:rPr lang="nl-BE" smtClean="0"/>
              <a:t>59</a:t>
            </a:fld>
            <a:endParaRPr lang="nl-BE"/>
          </a:p>
        </p:txBody>
      </p:sp>
    </p:spTree>
    <p:extLst>
      <p:ext uri="{BB962C8B-B14F-4D97-AF65-F5344CB8AC3E}">
        <p14:creationId xmlns:p14="http://schemas.microsoft.com/office/powerpoint/2010/main" val="389529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6</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2"/>
            </a:pPr>
            <a:r>
              <a:rPr lang="nl-BE" b="1" dirty="0">
                <a:solidFill>
                  <a:srgbClr val="007114"/>
                </a:solidFill>
                <a:ea typeface="Verdana" pitchFamily="34" charset="0"/>
                <a:cs typeface="Verdana" pitchFamily="34" charset="0"/>
              </a:rPr>
              <a:t>Valpreventie</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Korte quiz als opwarmertje (kan eventueel overgeslagen worden)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Incidentie</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Realiteit</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Valrisicofactoren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Gevolgen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Voorbeeld: gevolgen van een heupfractuur</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Fractuurpreventie</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Week van de Valpreventie</a:t>
            </a:r>
            <a:endParaRPr lang="nl-BE" dirty="0"/>
          </a:p>
        </p:txBody>
      </p:sp>
    </p:spTree>
    <p:extLst>
      <p:ext uri="{BB962C8B-B14F-4D97-AF65-F5344CB8AC3E}">
        <p14:creationId xmlns:p14="http://schemas.microsoft.com/office/powerpoint/2010/main" val="3465819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60</a:t>
            </a:fld>
            <a:endParaRPr lang="nl-BE"/>
          </a:p>
        </p:txBody>
      </p:sp>
    </p:spTree>
    <p:extLst>
      <p:ext uri="{BB962C8B-B14F-4D97-AF65-F5344CB8AC3E}">
        <p14:creationId xmlns:p14="http://schemas.microsoft.com/office/powerpoint/2010/main" val="2255302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FA0CD398-B0E1-4FD6-BE8B-4772C26BF0F4}" type="slidenum">
              <a:rPr lang="nl-BE" smtClean="0"/>
              <a:t>61</a:t>
            </a:fld>
            <a:endParaRPr lang="nl-BE"/>
          </a:p>
        </p:txBody>
      </p:sp>
    </p:spTree>
    <p:extLst>
      <p:ext uri="{BB962C8B-B14F-4D97-AF65-F5344CB8AC3E}">
        <p14:creationId xmlns:p14="http://schemas.microsoft.com/office/powerpoint/2010/main" val="1365668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62</a:t>
            </a:fld>
            <a:endParaRPr lang="nl-BE"/>
          </a:p>
        </p:txBody>
      </p:sp>
    </p:spTree>
    <p:extLst>
      <p:ext uri="{BB962C8B-B14F-4D97-AF65-F5344CB8AC3E}">
        <p14:creationId xmlns:p14="http://schemas.microsoft.com/office/powerpoint/2010/main" val="27579940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63</a:t>
            </a:fld>
            <a:endParaRPr lang="nl-BE"/>
          </a:p>
        </p:txBody>
      </p:sp>
    </p:spTree>
    <p:extLst>
      <p:ext uri="{BB962C8B-B14F-4D97-AF65-F5344CB8AC3E}">
        <p14:creationId xmlns:p14="http://schemas.microsoft.com/office/powerpoint/2010/main" val="40293986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64</a:t>
            </a:fld>
            <a:endParaRPr lang="nl-BE"/>
          </a:p>
        </p:txBody>
      </p:sp>
    </p:spTree>
    <p:extLst>
      <p:ext uri="{BB962C8B-B14F-4D97-AF65-F5344CB8AC3E}">
        <p14:creationId xmlns:p14="http://schemas.microsoft.com/office/powerpoint/2010/main" val="1516666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65</a:t>
            </a:fld>
            <a:endParaRPr lang="nl-BE"/>
          </a:p>
        </p:txBody>
      </p:sp>
    </p:spTree>
    <p:extLst>
      <p:ext uri="{BB962C8B-B14F-4D97-AF65-F5344CB8AC3E}">
        <p14:creationId xmlns:p14="http://schemas.microsoft.com/office/powerpoint/2010/main" val="1830814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B5FBA330-BEB1-4A71-9471-65F56499A8CA}" type="slidenum">
              <a:rPr lang="nl-BE" smtClean="0"/>
              <a:t>66</a:t>
            </a:fld>
            <a:endParaRPr lang="nl-BE"/>
          </a:p>
        </p:txBody>
      </p:sp>
    </p:spTree>
    <p:extLst>
      <p:ext uri="{BB962C8B-B14F-4D97-AF65-F5344CB8AC3E}">
        <p14:creationId xmlns:p14="http://schemas.microsoft.com/office/powerpoint/2010/main" val="2565563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4" name="Tijdelijke aanduiding voor dianummer 3"/>
          <p:cNvSpPr>
            <a:spLocks noGrp="1"/>
          </p:cNvSpPr>
          <p:nvPr>
            <p:ph type="sldNum" sz="quarter" idx="10"/>
          </p:nvPr>
        </p:nvSpPr>
        <p:spPr/>
        <p:txBody>
          <a:bodyPr/>
          <a:lstStyle/>
          <a:p>
            <a:fld id="{B5FBA330-BEB1-4A71-9471-65F56499A8CA}" type="slidenum">
              <a:rPr lang="nl-BE" smtClean="0"/>
              <a:t>67</a:t>
            </a:fld>
            <a:endParaRPr lang="nl-BE"/>
          </a:p>
        </p:txBody>
      </p:sp>
    </p:spTree>
    <p:extLst>
      <p:ext uri="{BB962C8B-B14F-4D97-AF65-F5344CB8AC3E}">
        <p14:creationId xmlns:p14="http://schemas.microsoft.com/office/powerpoint/2010/main" val="359546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674DCEF-FEB2-4EEF-8EA7-58422743CDED}" type="slidenum">
              <a:rPr lang="nl-BE" smtClean="0"/>
              <a:t>7</a:t>
            </a:fld>
            <a:endParaRPr lang="nl-BE"/>
          </a:p>
        </p:txBody>
      </p:sp>
    </p:spTree>
    <p:extLst>
      <p:ext uri="{BB962C8B-B14F-4D97-AF65-F5344CB8AC3E}">
        <p14:creationId xmlns:p14="http://schemas.microsoft.com/office/powerpoint/2010/main" val="232668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BE" altLang="nl-BE" i="1" dirty="0"/>
              <a:t>Andere mogelijkheden om een dipje te overbruggen:</a:t>
            </a:r>
          </a:p>
          <a:p>
            <a:pPr marL="171450" indent="-171450">
              <a:buFont typeface="Arial" panose="020B0604020202020204" pitchFamily="34" charset="0"/>
              <a:buChar char="•"/>
              <a:defRPr/>
            </a:pPr>
            <a:r>
              <a:rPr lang="nl-BE" altLang="nl-BE" i="1" dirty="0"/>
              <a:t>Een wandeling maken</a:t>
            </a:r>
          </a:p>
          <a:p>
            <a:pPr marL="171450" indent="-171450">
              <a:buFont typeface="Arial" panose="020B0604020202020204" pitchFamily="34" charset="0"/>
              <a:buChar char="•"/>
              <a:defRPr/>
            </a:pPr>
            <a:r>
              <a:rPr lang="en-US" altLang="nl-BE" i="1" dirty="0"/>
              <a:t> </a:t>
            </a:r>
            <a:r>
              <a:rPr lang="nl-BE" altLang="nl-BE" i="1" dirty="0"/>
              <a:t>Een half uurtje lopen</a:t>
            </a:r>
          </a:p>
          <a:p>
            <a:pPr marL="171450" indent="-171450">
              <a:buFont typeface="Arial" panose="020B0604020202020204" pitchFamily="34" charset="0"/>
              <a:buChar char="•"/>
              <a:defRPr/>
            </a:pPr>
            <a:r>
              <a:rPr lang="en-US" altLang="nl-BE" i="1" dirty="0"/>
              <a:t> </a:t>
            </a:r>
            <a:r>
              <a:rPr lang="nl-BE" altLang="nl-BE" i="1" dirty="0"/>
              <a:t>In de tuin werken</a:t>
            </a:r>
          </a:p>
          <a:p>
            <a:pPr marL="171450" indent="-171450">
              <a:buFont typeface="Arial" panose="020B0604020202020204" pitchFamily="34" charset="0"/>
              <a:buChar char="•"/>
              <a:defRPr/>
            </a:pPr>
            <a:r>
              <a:rPr lang="en-US" altLang="nl-BE" i="1" dirty="0"/>
              <a:t> </a:t>
            </a:r>
            <a:r>
              <a:rPr lang="nl-BE" altLang="nl-BE" i="1" dirty="0"/>
              <a:t>Rechtstaan en enkele rekoefeningen doen</a:t>
            </a:r>
          </a:p>
          <a:p>
            <a:pPr marL="171450" indent="-171450">
              <a:buFont typeface="Arial" panose="020B0604020202020204" pitchFamily="34" charset="0"/>
              <a:buChar char="•"/>
              <a:defRPr/>
            </a:pPr>
            <a:r>
              <a:rPr lang="en-US" altLang="nl-BE" i="1" dirty="0"/>
              <a:t> </a:t>
            </a:r>
            <a:r>
              <a:rPr lang="nl-BE" altLang="nl-BE" i="1" dirty="0"/>
              <a:t>Regelmatig een korte pauze nemen en eventjes rondwandelen</a:t>
            </a:r>
          </a:p>
          <a:p>
            <a:pPr marL="171450" indent="-171450">
              <a:buFont typeface="Arial" panose="020B0604020202020204" pitchFamily="34" charset="0"/>
              <a:buChar char="•"/>
              <a:defRPr/>
            </a:pPr>
            <a:r>
              <a:rPr lang="en-US" altLang="nl-BE" i="1" dirty="0"/>
              <a:t> </a:t>
            </a:r>
            <a:r>
              <a:rPr lang="nl-BE" altLang="nl-BE" i="1" dirty="0"/>
              <a:t>De trap op en af lopen</a:t>
            </a:r>
          </a:p>
          <a:p>
            <a:pPr marL="171450" indent="-171450">
              <a:buFont typeface="Arial" panose="020B0604020202020204" pitchFamily="34" charset="0"/>
              <a:buChar char="•"/>
              <a:defRPr/>
            </a:pPr>
            <a:r>
              <a:rPr lang="en-US" altLang="nl-BE" i="1" dirty="0"/>
              <a:t> </a:t>
            </a:r>
            <a:r>
              <a:rPr lang="nl-BE" altLang="nl-BE" i="1" dirty="0"/>
              <a:t>Iets fris drinken, zoals bijvoorbeeld water met een schijfje citroen of muntblaadjes</a:t>
            </a:r>
          </a:p>
          <a:p>
            <a:pPr>
              <a:defRPr/>
            </a:pPr>
            <a:endParaRPr lang="nl-BE" altLang="nl-BE"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B5BC48-AD6F-41D0-88BB-F19C7061D367}" type="slidenum">
              <a:rPr lang="nl-BE" altLang="nl-BE" smtClean="0">
                <a:solidFill>
                  <a:srgbClr val="000000"/>
                </a:solidFill>
              </a:rPr>
              <a:pPr/>
              <a:t>8</a:t>
            </a:fld>
            <a:endParaRPr lang="nl-BE" altLang="nl-BE">
              <a:solidFill>
                <a:srgbClr val="000000"/>
              </a:solidFill>
            </a:endParaRPr>
          </a:p>
        </p:txBody>
      </p:sp>
    </p:spTree>
    <p:extLst>
      <p:ext uri="{BB962C8B-B14F-4D97-AF65-F5344CB8AC3E}">
        <p14:creationId xmlns:p14="http://schemas.microsoft.com/office/powerpoint/2010/main" val="414913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9</a:t>
            </a:fld>
            <a:endParaRPr lang="nl-BE"/>
          </a:p>
        </p:txBody>
      </p:sp>
    </p:spTree>
    <p:extLst>
      <p:ext uri="{BB962C8B-B14F-4D97-AF65-F5344CB8AC3E}">
        <p14:creationId xmlns:p14="http://schemas.microsoft.com/office/powerpoint/2010/main" val="44111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A2694A3-1858-4E2D-9A12-81D02A3F5033}" type="datetimeFigureOut">
              <a:rPr lang="nl-BE" smtClean="0"/>
              <a:t>17/10/2017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19802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2694A3-1858-4E2D-9A12-81D02A3F5033}" type="datetimeFigureOut">
              <a:rPr lang="nl-BE" smtClean="0"/>
              <a:t>17/10/2017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28893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2694A3-1858-4E2D-9A12-81D02A3F5033}" type="datetimeFigureOut">
              <a:rPr lang="nl-BE" smtClean="0"/>
              <a:t>17/10/2017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110542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2694A3-1858-4E2D-9A12-81D02A3F5033}" type="datetimeFigureOut">
              <a:rPr lang="nl-BE" smtClean="0"/>
              <a:t>17/10/2017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40328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A2694A3-1858-4E2D-9A12-81D02A3F5033}" type="datetimeFigureOut">
              <a:rPr lang="nl-BE" smtClean="0"/>
              <a:t>17/10/2017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153055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A2694A3-1858-4E2D-9A12-81D02A3F5033}" type="datetimeFigureOut">
              <a:rPr lang="nl-BE" smtClean="0"/>
              <a:t>17/10/2017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51323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A2694A3-1858-4E2D-9A12-81D02A3F5033}" type="datetimeFigureOut">
              <a:rPr lang="nl-BE" smtClean="0"/>
              <a:t>17/10/2017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323122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A2694A3-1858-4E2D-9A12-81D02A3F5033}" type="datetimeFigureOut">
              <a:rPr lang="nl-BE" smtClean="0"/>
              <a:t>17/10/2017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340756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4A3-1858-4E2D-9A12-81D02A3F5033}" type="datetimeFigureOut">
              <a:rPr lang="nl-BE" smtClean="0"/>
              <a:t>17/10/2017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203773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A2694A3-1858-4E2D-9A12-81D02A3F5033}" type="datetimeFigureOut">
              <a:rPr lang="nl-BE" smtClean="0"/>
              <a:t>17/10/2017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306487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A2694A3-1858-4E2D-9A12-81D02A3F5033}" type="datetimeFigureOut">
              <a:rPr lang="nl-BE" smtClean="0"/>
              <a:t>17/10/2017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C063D14-2D83-4655-88A4-0F460DD55EF8}" type="slidenum">
              <a:rPr lang="nl-BE" smtClean="0"/>
              <a:t>‹#›</a:t>
            </a:fld>
            <a:endParaRPr lang="nl-BE"/>
          </a:p>
        </p:txBody>
      </p:sp>
    </p:spTree>
    <p:extLst>
      <p:ext uri="{BB962C8B-B14F-4D97-AF65-F5344CB8AC3E}">
        <p14:creationId xmlns:p14="http://schemas.microsoft.com/office/powerpoint/2010/main" val="32740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4A3-1858-4E2D-9A12-81D02A3F5033}" type="datetimeFigureOut">
              <a:rPr lang="nl-BE" smtClean="0"/>
              <a:t>17/10/2017</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63D14-2D83-4655-88A4-0F460DD55EF8}" type="slidenum">
              <a:rPr lang="nl-BE" smtClean="0"/>
              <a:t>‹#›</a:t>
            </a:fld>
            <a:endParaRPr lang="nl-BE"/>
          </a:p>
        </p:txBody>
      </p:sp>
    </p:spTree>
    <p:extLst>
      <p:ext uri="{BB962C8B-B14F-4D97-AF65-F5344CB8AC3E}">
        <p14:creationId xmlns:p14="http://schemas.microsoft.com/office/powerpoint/2010/main" val="337627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gif"/><Relationship Id="rId17" Type="http://schemas.openxmlformats.org/officeDocument/2006/relationships/image" Target="../media/image4.jpeg"/><Relationship Id="rId2" Type="http://schemas.openxmlformats.org/officeDocument/2006/relationships/notesSlide" Target="../notesSlides/notesSlide21.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gif"/><Relationship Id="rId5" Type="http://schemas.openxmlformats.org/officeDocument/2006/relationships/diagramQuickStyle" Target="../diagrams/quickStyle1.xml"/><Relationship Id="rId15" Type="http://schemas.openxmlformats.org/officeDocument/2006/relationships/image" Target="../media/image2.jpeg"/><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17.jpeg"/><Relationship Id="rId1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jpeg"/><Relationship Id="rId7"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vigez.be/" TargetMode="External"/><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zorg-en-gezondheid.be/" TargetMode="External"/><Relationship Id="rId10" Type="http://schemas.openxmlformats.org/officeDocument/2006/relationships/image" Target="../media/image4.jpeg"/><Relationship Id="rId4" Type="http://schemas.openxmlformats.org/officeDocument/2006/relationships/hyperlink" Target="http://www.vlaamselogos.be/" TargetMode="Externa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vad.b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hyperlink" Target="http://www.valpreventie.b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www.vad.b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hyperlink" Target="http://www.valpreventie.be/" TargetMode="External"/><Relationship Id="rId3" Type="http://schemas.openxmlformats.org/officeDocument/2006/relationships/hyperlink" Target="http://www.valpreventie.be/Portals/Valpreventie/Documenten/WvdV/2015/2015_EVV_brochure-medicatie.pdf" TargetMode="External"/><Relationship Id="rId7" Type="http://schemas.openxmlformats.org/officeDocument/2006/relationships/hyperlink" Target="http://www.valpreventie.be/Portals/Valpreventie/Documenten/WvdV/2015/2015_EVV_algoritme-antipsychotica.pdf" TargetMode="External"/><Relationship Id="rId12"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www.valpreventie.be/Portals/Valpreventie/Documenten/WvdV/2015/2015_EVV_algoritme-antidepressiva.pdf" TargetMode="External"/><Relationship Id="rId11" Type="http://schemas.openxmlformats.org/officeDocument/2006/relationships/image" Target="../media/image3.png"/><Relationship Id="rId5" Type="http://schemas.openxmlformats.org/officeDocument/2006/relationships/hyperlink" Target="http://www.valpreventie.be/Portals/Valpreventie/Documenten/WvdV/2015/2015_EVV_algoritme_benzodiazepines_Z-producten.pdf" TargetMode="External"/><Relationship Id="rId10" Type="http://schemas.openxmlformats.org/officeDocument/2006/relationships/image" Target="../media/image2.jpeg"/><Relationship Id="rId4" Type="http://schemas.openxmlformats.org/officeDocument/2006/relationships/hyperlink" Target="http://www.valpreventie.be/Portals/Valpreventie/Documenten/WvdV/2015/2015_EVV_achtergrondinfo_algoritmes.pdf" TargetMode="External"/><Relationship Id="rId9"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37.jpg"/><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jpeg"/><Relationship Id="rId7"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41.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jpeg"/><Relationship Id="rId7"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jpeg"/><Relationship Id="rId7"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https://vimeo.com/11936133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brochure-medicatie.pdf" TargetMode="External"/><Relationship Id="rId7"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algoritme_benzodiazepines_Z-producten.pdf" TargetMode="External"/><Relationship Id="rId7"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6186" y="5481230"/>
            <a:ext cx="1674186" cy="4320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883" y="675652"/>
            <a:ext cx="4056291" cy="54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33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tekst 5"/>
          <p:cNvSpPr txBox="1">
            <a:spLocks/>
          </p:cNvSpPr>
          <p:nvPr/>
        </p:nvSpPr>
        <p:spPr bwMode="auto">
          <a:xfrm>
            <a:off x="250825" y="1844675"/>
            <a:ext cx="87852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nl-BE" altLang="nl-BE" sz="5400" b="1" dirty="0">
                <a:solidFill>
                  <a:srgbClr val="4F6228"/>
                </a:solidFill>
              </a:rPr>
              <a:t>Juist</a:t>
            </a:r>
          </a:p>
          <a:p>
            <a:pPr fontAlgn="base">
              <a:spcAft>
                <a:spcPct val="0"/>
              </a:spcAft>
              <a:buFont typeface="Arial" panose="020B0604020202020204" pitchFamily="34" charset="0"/>
              <a:buNone/>
              <a:defRPr/>
            </a:pPr>
            <a:r>
              <a:rPr lang="nl-NL" altLang="nl-BE" b="1" dirty="0">
                <a:solidFill>
                  <a:prstClr val="black"/>
                </a:solidFill>
                <a:latin typeface="Calibri"/>
              </a:rPr>
              <a:t>Als je ouder wordt, verandert je slaappatroon en heb je minder slaap nodig. Zo kan je bijvoorbeeld een lichtere, onderbroken of kortere slaap ervaren. Dat is heel normaal.</a:t>
            </a:r>
            <a:endParaRPr lang="nl-BE" altLang="nl-BE" b="1" dirty="0">
              <a:solidFill>
                <a:prstClr val="black"/>
              </a:solidFill>
              <a:latin typeface="Calibri"/>
            </a:endParaRPr>
          </a:p>
          <a:p>
            <a:pPr fontAlgn="base">
              <a:spcAft>
                <a:spcPct val="0"/>
              </a:spcAft>
              <a:buFont typeface="Arial" panose="020B0604020202020204" pitchFamily="34" charset="0"/>
              <a:buNone/>
              <a:defRPr/>
            </a:pPr>
            <a:endParaRPr lang="nl-BE" altLang="nl-BE" b="1" dirty="0">
              <a:solidFill>
                <a:srgbClr val="4F6228"/>
              </a:solidFill>
            </a:endParaRPr>
          </a:p>
        </p:txBody>
      </p:sp>
      <p:pic>
        <p:nvPicPr>
          <p:cNvPr id="101379" name="Afbeelding 4"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5661025"/>
            <a:ext cx="75247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12035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Titel 1"/>
          <p:cNvSpPr>
            <a:spLocks noGrp="1"/>
          </p:cNvSpPr>
          <p:nvPr>
            <p:ph type="ctrTitle"/>
          </p:nvPr>
        </p:nvSpPr>
        <p:spPr>
          <a:xfrm>
            <a:off x="1" y="4383992"/>
            <a:ext cx="6364021" cy="1242105"/>
          </a:xfrm>
          <a:solidFill>
            <a:schemeClr val="bg1"/>
          </a:solidFill>
        </p:spPr>
        <p:txBody>
          <a:bodyPr/>
          <a:lstStyle/>
          <a:p>
            <a:pPr eaLnBrk="1" hangingPunct="1"/>
            <a:r>
              <a:rPr lang="nl-BE" altLang="nl-BE" sz="4000" dirty="0">
                <a:latin typeface="+mn-lt"/>
              </a:rPr>
              <a:t>3. Het risico op een val     stijgt met de leeftijd.</a:t>
            </a:r>
          </a:p>
        </p:txBody>
      </p:sp>
      <p:pic>
        <p:nvPicPr>
          <p:cNvPr id="16387" name="Tijdelijke aanduiding voor inhoud 16" descr="vinkje gro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972049"/>
            <a:ext cx="841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Tijdelijke aanduiding voor inhoud 9" descr="kruis roo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7759" y="5049836"/>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2636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tekst 5"/>
          <p:cNvSpPr txBox="1">
            <a:spLocks/>
          </p:cNvSpPr>
          <p:nvPr/>
        </p:nvSpPr>
        <p:spPr bwMode="auto">
          <a:xfrm>
            <a:off x="323850" y="1125538"/>
            <a:ext cx="82772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nl-BE" altLang="nl-BE" sz="5400" b="1" dirty="0">
                <a:solidFill>
                  <a:srgbClr val="4F6228"/>
                </a:solidFill>
              </a:rPr>
              <a:t>Juist</a:t>
            </a:r>
          </a:p>
          <a:p>
            <a:pPr eaLnBrk="0" fontAlgn="base" hangingPunct="0">
              <a:spcBef>
                <a:spcPct val="30000"/>
              </a:spcBef>
              <a:spcAft>
                <a:spcPct val="0"/>
              </a:spcAft>
              <a:buFontTx/>
              <a:buNone/>
            </a:pPr>
            <a:r>
              <a:rPr lang="nl-BE" altLang="nl-BE" sz="3400" b="1" dirty="0">
                <a:solidFill>
                  <a:srgbClr val="000000"/>
                </a:solidFill>
              </a:rPr>
              <a:t>Eén op drie thuiswonende 65-plusser valt minimum 1 maal per jaar.</a:t>
            </a:r>
          </a:p>
          <a:p>
            <a:pPr fontAlgn="base">
              <a:spcAft>
                <a:spcPct val="0"/>
              </a:spcAft>
              <a:buFont typeface="Arial" panose="020B0604020202020204" pitchFamily="34" charset="0"/>
              <a:buNone/>
            </a:pPr>
            <a:endParaRPr lang="nl-BE" altLang="nl-BE" sz="6000" b="1" dirty="0">
              <a:solidFill>
                <a:srgbClr val="4F6228"/>
              </a:solidFill>
            </a:endParaRPr>
          </a:p>
        </p:txBody>
      </p:sp>
      <p:pic>
        <p:nvPicPr>
          <p:cNvPr id="18435" name="Afbeelding 4"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5661025"/>
            <a:ext cx="75247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82696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4754" name="Tijdelijke aanduiding voor inhoud 6"/>
          <p:cNvSpPr txBox="1">
            <a:spLocks/>
          </p:cNvSpPr>
          <p:nvPr/>
        </p:nvSpPr>
        <p:spPr bwMode="auto">
          <a:xfrm>
            <a:off x="395288" y="2420938"/>
            <a:ext cx="8229600" cy="3889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None/>
            </a:pPr>
            <a:r>
              <a:rPr lang="nl-BE" altLang="nl-BE" sz="3600" dirty="0">
                <a:solidFill>
                  <a:srgbClr val="000000"/>
                </a:solidFill>
              </a:rPr>
              <a:t>4. Hoeveel procent van de thuiswonende 65-plussers in Vlaanderen slaapt met een slaapmiddel?</a:t>
            </a:r>
          </a:p>
          <a:p>
            <a:pPr fontAlgn="base">
              <a:spcBef>
                <a:spcPct val="0"/>
              </a:spcBef>
              <a:spcAft>
                <a:spcPts val="600"/>
              </a:spcAft>
              <a:buFont typeface="Wingdings" panose="05000000000000000000" pitchFamily="2" charset="2"/>
              <a:buChar char="q"/>
            </a:pPr>
            <a:r>
              <a:rPr lang="nl-BE" altLang="nl-BE" sz="3600" dirty="0">
                <a:solidFill>
                  <a:srgbClr val="000000"/>
                </a:solidFill>
              </a:rPr>
              <a:t> A</a:t>
            </a:r>
            <a:r>
              <a:rPr lang="nl-BE" altLang="nl-BE" sz="2800" dirty="0">
                <a:solidFill>
                  <a:srgbClr val="000000"/>
                </a:solidFill>
              </a:rPr>
              <a:t>	 </a:t>
            </a:r>
            <a:r>
              <a:rPr lang="nl-BE" altLang="nl-BE" sz="3600" dirty="0">
                <a:solidFill>
                  <a:srgbClr val="000000"/>
                </a:solidFill>
              </a:rPr>
              <a:t>25% (1/4)</a:t>
            </a:r>
          </a:p>
          <a:p>
            <a:pPr fontAlgn="base">
              <a:spcBef>
                <a:spcPct val="0"/>
              </a:spcBef>
              <a:spcAft>
                <a:spcPts val="600"/>
              </a:spcAft>
              <a:buFont typeface="Wingdings" panose="05000000000000000000" pitchFamily="2" charset="2"/>
              <a:buChar char="q"/>
            </a:pPr>
            <a:r>
              <a:rPr lang="nl-BE" altLang="nl-BE" sz="3600" dirty="0">
                <a:solidFill>
                  <a:srgbClr val="000000"/>
                </a:solidFill>
              </a:rPr>
              <a:t> B 	 33% (1/3)</a:t>
            </a:r>
          </a:p>
          <a:p>
            <a:pPr fontAlgn="base">
              <a:spcBef>
                <a:spcPct val="0"/>
              </a:spcBef>
              <a:spcAft>
                <a:spcPct val="0"/>
              </a:spcAft>
              <a:buFont typeface="Wingdings" panose="05000000000000000000" pitchFamily="2" charset="2"/>
              <a:buChar char="q"/>
            </a:pPr>
            <a:r>
              <a:rPr lang="nl-BE" altLang="nl-BE" sz="3600" dirty="0">
                <a:solidFill>
                  <a:srgbClr val="000000"/>
                </a:solidFill>
              </a:rPr>
              <a:t> C	 50% (1/2)</a:t>
            </a:r>
            <a:endParaRPr lang="nl-BE" altLang="nl-BE" sz="4000" dirty="0">
              <a:solidFill>
                <a:srgbClr val="898989"/>
              </a:solidFill>
            </a:endParaRPr>
          </a:p>
        </p:txBody>
      </p:sp>
    </p:spTree>
    <p:extLst>
      <p:ext uri="{BB962C8B-B14F-4D97-AF65-F5344CB8AC3E}">
        <p14:creationId xmlns:p14="http://schemas.microsoft.com/office/powerpoint/2010/main" val="238382360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Afbeelding 2"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5732463"/>
            <a:ext cx="7559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a:xfrm>
            <a:off x="252413" y="1412875"/>
            <a:ext cx="8496300" cy="3527425"/>
          </a:xfrm>
        </p:spPr>
        <p:txBody>
          <a:bodyPr rtlCol="0">
            <a:normAutofit fontScale="90000"/>
          </a:bodyPr>
          <a:lstStyle/>
          <a:p>
            <a:pPr algn="l" eaLnBrk="1" fontAlgn="auto" hangingPunct="1">
              <a:spcAft>
                <a:spcPts val="0"/>
              </a:spcAft>
              <a:defRPr/>
            </a:pPr>
            <a:r>
              <a:rPr lang="nl-BE" sz="5400" b="1" dirty="0">
                <a:solidFill>
                  <a:srgbClr val="4F6228"/>
                </a:solidFill>
                <a:latin typeface="+mn-lt"/>
                <a:ea typeface="+mn-ea"/>
                <a:cs typeface="+mn-cs"/>
              </a:rPr>
              <a:t>B</a:t>
            </a:r>
            <a:br>
              <a:rPr lang="nl-BE" sz="6600" b="1" dirty="0"/>
            </a:br>
            <a:r>
              <a:rPr lang="nl-BE" sz="3600" b="1" dirty="0">
                <a:latin typeface="+mn-lt"/>
                <a:ea typeface="+mn-ea"/>
                <a:cs typeface="+mn-cs"/>
              </a:rPr>
              <a:t>In Vlaanderen slaapt ongeveer één derde van de thuiswonende 65-plussers met een slaapmiddel. In WZC neemt ongeveer de helft van de bewoners slaapmedicatie.</a:t>
            </a:r>
            <a:br>
              <a:rPr lang="nl-BE" sz="3600" b="1" dirty="0">
                <a:latin typeface="+mn-lt"/>
              </a:rPr>
            </a:br>
            <a:r>
              <a:rPr lang="nl-BE" sz="3600" b="1" dirty="0">
                <a:latin typeface="+mn-lt"/>
              </a:rPr>
              <a:t>  </a:t>
            </a:r>
            <a:br>
              <a:rPr lang="nl-BE" sz="3600" b="1" dirty="0">
                <a:latin typeface="+mn-lt"/>
              </a:rPr>
            </a:br>
            <a:endParaRPr lang="nl-BE" sz="3600" b="1" dirty="0">
              <a:latin typeface="+mn-lt"/>
            </a:endParaRPr>
          </a:p>
        </p:txBody>
      </p:sp>
    </p:spTree>
    <p:extLst>
      <p:ext uri="{BB962C8B-B14F-4D97-AF65-F5344CB8AC3E}">
        <p14:creationId xmlns:p14="http://schemas.microsoft.com/office/powerpoint/2010/main" val="377996313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2706" name="Tijdelijke aanduiding voor inhoud 6"/>
          <p:cNvSpPr txBox="1">
            <a:spLocks/>
          </p:cNvSpPr>
          <p:nvPr/>
        </p:nvSpPr>
        <p:spPr bwMode="auto">
          <a:xfrm>
            <a:off x="395288" y="2420938"/>
            <a:ext cx="8229600" cy="3240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None/>
            </a:pPr>
            <a:r>
              <a:rPr lang="nl-BE" altLang="nl-BE" sz="3600" dirty="0">
                <a:solidFill>
                  <a:srgbClr val="000000"/>
                </a:solidFill>
              </a:rPr>
              <a:t>5. Wanneer stijgt het risico op vallen?</a:t>
            </a:r>
          </a:p>
          <a:p>
            <a:pPr fontAlgn="base">
              <a:spcBef>
                <a:spcPct val="0"/>
              </a:spcBef>
              <a:spcAft>
                <a:spcPct val="0"/>
              </a:spcAft>
              <a:buFont typeface="Arial" panose="020B0604020202020204" pitchFamily="34" charset="0"/>
              <a:buNone/>
            </a:pPr>
            <a:endParaRPr lang="nl-BE" altLang="nl-BE" sz="3600" dirty="0">
              <a:solidFill>
                <a:srgbClr val="000000"/>
              </a:solidFill>
            </a:endParaRPr>
          </a:p>
          <a:p>
            <a:pPr fontAlgn="base">
              <a:spcBef>
                <a:spcPct val="0"/>
              </a:spcBef>
              <a:spcAft>
                <a:spcPts val="600"/>
              </a:spcAft>
              <a:buFont typeface="Wingdings" panose="05000000000000000000" pitchFamily="2" charset="2"/>
              <a:buChar char="q"/>
            </a:pPr>
            <a:r>
              <a:rPr lang="nl-BE" altLang="nl-BE" sz="3600" dirty="0">
                <a:solidFill>
                  <a:srgbClr val="000000"/>
                </a:solidFill>
              </a:rPr>
              <a:t> A</a:t>
            </a:r>
            <a:r>
              <a:rPr lang="nl-BE" altLang="nl-BE" sz="2800" dirty="0">
                <a:solidFill>
                  <a:srgbClr val="000000"/>
                </a:solidFill>
              </a:rPr>
              <a:t>	 </a:t>
            </a:r>
            <a:r>
              <a:rPr lang="nl-BE" altLang="nl-BE" sz="3600" dirty="0">
                <a:solidFill>
                  <a:srgbClr val="000000"/>
                </a:solidFill>
              </a:rPr>
              <a:t>Vanaf 2 medicijnen</a:t>
            </a:r>
          </a:p>
          <a:p>
            <a:pPr fontAlgn="base">
              <a:spcBef>
                <a:spcPct val="0"/>
              </a:spcBef>
              <a:spcAft>
                <a:spcPts val="600"/>
              </a:spcAft>
              <a:buFont typeface="Wingdings" panose="05000000000000000000" pitchFamily="2" charset="2"/>
              <a:buChar char="q"/>
            </a:pPr>
            <a:r>
              <a:rPr lang="nl-BE" altLang="nl-BE" sz="3600" dirty="0">
                <a:solidFill>
                  <a:srgbClr val="000000"/>
                </a:solidFill>
              </a:rPr>
              <a:t> B 	 Vanaf 4 medicijnen</a:t>
            </a:r>
          </a:p>
          <a:p>
            <a:pPr fontAlgn="base">
              <a:spcBef>
                <a:spcPct val="0"/>
              </a:spcBef>
              <a:spcAft>
                <a:spcPct val="0"/>
              </a:spcAft>
              <a:buFont typeface="Wingdings" panose="05000000000000000000" pitchFamily="2" charset="2"/>
              <a:buChar char="q"/>
            </a:pPr>
            <a:r>
              <a:rPr lang="nl-BE" altLang="nl-BE" sz="3600" dirty="0">
                <a:solidFill>
                  <a:srgbClr val="000000"/>
                </a:solidFill>
              </a:rPr>
              <a:t> C	 Vanaf 6 medicijnen </a:t>
            </a:r>
            <a:r>
              <a:rPr lang="nl-BE" altLang="nl-BE" sz="3600" b="1" dirty="0">
                <a:solidFill>
                  <a:srgbClr val="898989"/>
                </a:solidFill>
              </a:rPr>
              <a:t>	</a:t>
            </a:r>
            <a:endParaRPr lang="nl-BE" altLang="nl-BE" sz="4000" b="1" dirty="0">
              <a:solidFill>
                <a:srgbClr val="898989"/>
              </a:solidFill>
            </a:endParaRPr>
          </a:p>
        </p:txBody>
      </p:sp>
    </p:spTree>
    <p:extLst>
      <p:ext uri="{BB962C8B-B14F-4D97-AF65-F5344CB8AC3E}">
        <p14:creationId xmlns:p14="http://schemas.microsoft.com/office/powerpoint/2010/main" val="375637284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Afbeelding 2"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5732463"/>
            <a:ext cx="7559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a:xfrm>
            <a:off x="395288" y="1412875"/>
            <a:ext cx="8424862" cy="3527425"/>
          </a:xfrm>
        </p:spPr>
        <p:txBody>
          <a:bodyPr rtlCol="0">
            <a:normAutofit fontScale="90000"/>
          </a:bodyPr>
          <a:lstStyle/>
          <a:p>
            <a:pPr algn="l" eaLnBrk="1" fontAlgn="auto" hangingPunct="1">
              <a:spcAft>
                <a:spcPts val="0"/>
              </a:spcAft>
              <a:defRPr/>
            </a:pPr>
            <a:r>
              <a:rPr lang="nl-BE" sz="6000" b="1" dirty="0">
                <a:solidFill>
                  <a:srgbClr val="4F6228"/>
                </a:solidFill>
                <a:latin typeface="+mn-lt"/>
                <a:ea typeface="+mn-ea"/>
                <a:cs typeface="+mn-cs"/>
              </a:rPr>
              <a:t>B</a:t>
            </a:r>
            <a:br>
              <a:rPr lang="nl-BE" sz="6600" b="1" dirty="0"/>
            </a:br>
            <a:r>
              <a:rPr lang="nl-BE" sz="3800" b="1" dirty="0">
                <a:latin typeface="+mn-lt"/>
                <a:ea typeface="+mn-ea"/>
                <a:cs typeface="+mn-cs"/>
              </a:rPr>
              <a:t>Vaak stijgt het risico op vallen wanneer er 4 of meer verschillende geneesmiddelen worden ingenomen. Deze kunnen elkaar tegenwerken of versterken, waardoor het risico op vallen stijgt. </a:t>
            </a:r>
            <a:br>
              <a:rPr lang="nl-BE" sz="4000" b="1" dirty="0"/>
            </a:br>
            <a:r>
              <a:rPr lang="nl-BE" sz="4000" b="1" dirty="0"/>
              <a:t>  </a:t>
            </a:r>
            <a:br>
              <a:rPr lang="nl-BE" sz="6600" b="1" dirty="0"/>
            </a:br>
            <a:endParaRPr lang="nl-BE" sz="6600" b="1" dirty="0"/>
          </a:p>
        </p:txBody>
      </p:sp>
    </p:spTree>
    <p:extLst>
      <p:ext uri="{BB962C8B-B14F-4D97-AF65-F5344CB8AC3E}">
        <p14:creationId xmlns:p14="http://schemas.microsoft.com/office/powerpoint/2010/main" val="106385853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826" name="Tijdelijke aanduiding voor inhoud 6"/>
          <p:cNvSpPr txBox="1">
            <a:spLocks/>
          </p:cNvSpPr>
          <p:nvPr/>
        </p:nvSpPr>
        <p:spPr bwMode="auto">
          <a:xfrm>
            <a:off x="250825" y="1989138"/>
            <a:ext cx="8642350" cy="475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None/>
            </a:pPr>
            <a:r>
              <a:rPr lang="nl-BE" altLang="nl-BE" sz="3600" dirty="0">
                <a:solidFill>
                  <a:srgbClr val="000000"/>
                </a:solidFill>
              </a:rPr>
              <a:t>6. Welke geneesmiddelen doen het valrisico verhogen?</a:t>
            </a:r>
          </a:p>
          <a:p>
            <a:pPr fontAlgn="base">
              <a:spcBef>
                <a:spcPct val="0"/>
              </a:spcBef>
              <a:spcAft>
                <a:spcPct val="0"/>
              </a:spcAft>
              <a:buFont typeface="Arial" panose="020B0604020202020204" pitchFamily="34" charset="0"/>
              <a:buNone/>
            </a:pPr>
            <a:endParaRPr lang="nl-BE" altLang="nl-BE" sz="3600" dirty="0">
              <a:solidFill>
                <a:srgbClr val="000000"/>
              </a:solidFill>
            </a:endParaRPr>
          </a:p>
          <a:p>
            <a:pPr marL="571500" indent="-571500" fontAlgn="base">
              <a:spcBef>
                <a:spcPct val="0"/>
              </a:spcBef>
              <a:spcAft>
                <a:spcPct val="0"/>
              </a:spcAft>
              <a:buFont typeface="Wingdings" pitchFamily="2" charset="2"/>
              <a:buChar char="q"/>
            </a:pPr>
            <a:r>
              <a:rPr lang="nl-BE" altLang="nl-BE" sz="2800" dirty="0">
                <a:solidFill>
                  <a:srgbClr val="000000"/>
                </a:solidFill>
              </a:rPr>
              <a:t>Lorazepam</a:t>
            </a:r>
          </a:p>
          <a:p>
            <a:pPr marL="571500" indent="-571500" fontAlgn="base">
              <a:spcBef>
                <a:spcPct val="0"/>
              </a:spcBef>
              <a:spcAft>
                <a:spcPct val="0"/>
              </a:spcAft>
              <a:buFont typeface="Wingdings" pitchFamily="2" charset="2"/>
              <a:buChar char="q"/>
            </a:pPr>
            <a:r>
              <a:rPr lang="nl-BE" altLang="nl-BE" sz="2800" dirty="0">
                <a:solidFill>
                  <a:srgbClr val="000000"/>
                </a:solidFill>
              </a:rPr>
              <a:t>Hygroton</a:t>
            </a:r>
            <a:r>
              <a:rPr lang="nl-BE" altLang="nl-BE" sz="2800" dirty="0">
                <a:solidFill>
                  <a:srgbClr val="000000"/>
                </a:solidFill>
                <a:latin typeface="Calibri"/>
                <a:cs typeface="Calibri"/>
              </a:rPr>
              <a:t>®</a:t>
            </a:r>
            <a:endParaRPr lang="nl-BE" altLang="nl-BE" sz="2800" dirty="0">
              <a:solidFill>
                <a:srgbClr val="000000"/>
              </a:solidFill>
            </a:endParaRPr>
          </a:p>
          <a:p>
            <a:pPr marL="571500" indent="-571500" fontAlgn="base">
              <a:spcBef>
                <a:spcPct val="0"/>
              </a:spcBef>
              <a:spcAft>
                <a:spcPct val="0"/>
              </a:spcAft>
              <a:buFont typeface="Wingdings" pitchFamily="2" charset="2"/>
              <a:buChar char="q"/>
            </a:pPr>
            <a:r>
              <a:rPr lang="nl-BE" altLang="nl-BE" sz="2800" dirty="0">
                <a:solidFill>
                  <a:srgbClr val="000000"/>
                </a:solidFill>
              </a:rPr>
              <a:t>Lanoxin</a:t>
            </a:r>
            <a:r>
              <a:rPr lang="nl-BE" altLang="nl-BE" sz="2800" dirty="0">
                <a:solidFill>
                  <a:srgbClr val="000000"/>
                </a:solidFill>
                <a:latin typeface="Calibri"/>
                <a:cs typeface="Calibri"/>
              </a:rPr>
              <a:t>®</a:t>
            </a:r>
            <a:endParaRPr lang="nl-BE" altLang="nl-BE" sz="2800" dirty="0">
              <a:solidFill>
                <a:srgbClr val="000000"/>
              </a:solidFill>
            </a:endParaRPr>
          </a:p>
          <a:p>
            <a:pPr marL="571500" indent="-571500" fontAlgn="base">
              <a:spcBef>
                <a:spcPct val="0"/>
              </a:spcBef>
              <a:spcAft>
                <a:spcPct val="0"/>
              </a:spcAft>
              <a:buFont typeface="Wingdings" pitchFamily="2" charset="2"/>
              <a:buChar char="q"/>
            </a:pPr>
            <a:r>
              <a:rPr lang="nl-BE" altLang="nl-BE" sz="2800" dirty="0">
                <a:solidFill>
                  <a:srgbClr val="000000"/>
                </a:solidFill>
              </a:rPr>
              <a:t>Zolpidem</a:t>
            </a:r>
          </a:p>
          <a:p>
            <a:pPr marL="571500" indent="-571500" fontAlgn="base">
              <a:spcBef>
                <a:spcPct val="0"/>
              </a:spcBef>
              <a:spcAft>
                <a:spcPct val="0"/>
              </a:spcAft>
              <a:buFont typeface="Wingdings" pitchFamily="2" charset="2"/>
              <a:buChar char="q"/>
            </a:pPr>
            <a:r>
              <a:rPr lang="nl-BE" altLang="nl-BE" sz="2800" dirty="0">
                <a:solidFill>
                  <a:srgbClr val="000000"/>
                </a:solidFill>
              </a:rPr>
              <a:t>Haldol</a:t>
            </a:r>
            <a:r>
              <a:rPr lang="nl-BE" altLang="nl-BE" sz="2800" dirty="0">
                <a:solidFill>
                  <a:srgbClr val="000000"/>
                </a:solidFill>
                <a:latin typeface="Calibri"/>
                <a:cs typeface="Calibri"/>
              </a:rPr>
              <a:t>®</a:t>
            </a:r>
            <a:endParaRPr lang="nl-BE" altLang="nl-BE" sz="2800" dirty="0">
              <a:solidFill>
                <a:srgbClr val="000000"/>
              </a:solidFill>
            </a:endParaRPr>
          </a:p>
          <a:p>
            <a:pPr marL="571500" indent="-571500" fontAlgn="base">
              <a:spcBef>
                <a:spcPct val="0"/>
              </a:spcBef>
              <a:spcAft>
                <a:spcPct val="0"/>
              </a:spcAft>
              <a:buFont typeface="Wingdings" pitchFamily="2" charset="2"/>
              <a:buChar char="q"/>
            </a:pPr>
            <a:r>
              <a:rPr lang="nl-BE" altLang="nl-BE" sz="2800" dirty="0">
                <a:solidFill>
                  <a:srgbClr val="000000"/>
                </a:solidFill>
              </a:rPr>
              <a:t>Amitryptiline</a:t>
            </a:r>
          </a:p>
          <a:p>
            <a:pPr marL="571500" indent="-571500" fontAlgn="base">
              <a:spcBef>
                <a:spcPct val="0"/>
              </a:spcBef>
              <a:spcAft>
                <a:spcPct val="0"/>
              </a:spcAft>
              <a:buFont typeface="Wingdings" pitchFamily="2" charset="2"/>
              <a:buChar char="q"/>
            </a:pPr>
            <a:r>
              <a:rPr lang="nl-BE" altLang="nl-BE" sz="2800" dirty="0">
                <a:solidFill>
                  <a:srgbClr val="000000"/>
                </a:solidFill>
              </a:rPr>
              <a:t>Sertraline</a:t>
            </a:r>
          </a:p>
          <a:p>
            <a:pPr marL="571500" indent="-571500" fontAlgn="base">
              <a:spcBef>
                <a:spcPct val="0"/>
              </a:spcBef>
              <a:spcAft>
                <a:spcPct val="0"/>
              </a:spcAft>
              <a:buFont typeface="Wingdings" pitchFamily="2" charset="2"/>
              <a:buChar char="q"/>
            </a:pPr>
            <a:endParaRPr lang="nl-BE" altLang="nl-BE" sz="3600" dirty="0">
              <a:solidFill>
                <a:srgbClr val="000000"/>
              </a:solidFill>
            </a:endParaRPr>
          </a:p>
        </p:txBody>
      </p:sp>
    </p:spTree>
    <p:extLst>
      <p:ext uri="{BB962C8B-B14F-4D97-AF65-F5344CB8AC3E}">
        <p14:creationId xmlns:p14="http://schemas.microsoft.com/office/powerpoint/2010/main" val="54493876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Afbeelding 2"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5732463"/>
            <a:ext cx="7559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3"/>
          <p:cNvSpPr txBox="1">
            <a:spLocks/>
          </p:cNvSpPr>
          <p:nvPr/>
        </p:nvSpPr>
        <p:spPr>
          <a:xfrm>
            <a:off x="323850" y="1125538"/>
            <a:ext cx="8229600" cy="3527425"/>
          </a:xfrm>
          <a:prstGeom prst="rect">
            <a:avLst/>
          </a:prstGeom>
        </p:spPr>
        <p:txBody>
          <a:bodyPr>
            <a:normAutofit fontScale="97500"/>
          </a:bodyPr>
          <a:lstStyle/>
          <a:p>
            <a:pPr fontAlgn="base">
              <a:spcBef>
                <a:spcPct val="20000"/>
              </a:spcBef>
              <a:spcAft>
                <a:spcPct val="0"/>
              </a:spcAft>
              <a:defRPr/>
            </a:pPr>
            <a:r>
              <a:rPr lang="nl-BE" sz="5500" b="1" dirty="0">
                <a:solidFill>
                  <a:srgbClr val="4F6228"/>
                </a:solidFill>
              </a:rPr>
              <a:t>Allemaal</a:t>
            </a:r>
            <a:br>
              <a:rPr lang="nl-BE" sz="6600" b="1" dirty="0">
                <a:solidFill>
                  <a:prstClr val="black"/>
                </a:solidFill>
              </a:rPr>
            </a:br>
            <a:endParaRPr lang="nl-BE" sz="3800" b="1" dirty="0">
              <a:solidFill>
                <a:prstClr val="black"/>
              </a:solidFill>
            </a:endParaRPr>
          </a:p>
        </p:txBody>
      </p:sp>
    </p:spTree>
    <p:extLst>
      <p:ext uri="{BB962C8B-B14F-4D97-AF65-F5344CB8AC3E}">
        <p14:creationId xmlns:p14="http://schemas.microsoft.com/office/powerpoint/2010/main" val="260548341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1523177"/>
            <a:ext cx="6866681" cy="4749621"/>
          </a:xfrm>
          <a:prstGeom prst="rect">
            <a:avLst/>
          </a:prstGeom>
        </p:spPr>
      </p:pic>
      <p:sp>
        <p:nvSpPr>
          <p:cNvPr id="5" name="Rounded Rectangle 4"/>
          <p:cNvSpPr/>
          <p:nvPr/>
        </p:nvSpPr>
        <p:spPr>
          <a:xfrm>
            <a:off x="1298197" y="2179745"/>
            <a:ext cx="3510390" cy="675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dirty="0">
                <a:solidFill>
                  <a:schemeClr val="tx2">
                    <a:lumMod val="50000"/>
                  </a:schemeClr>
                </a:solidFill>
              </a:rPr>
              <a:t>Het risico op vallen </a:t>
            </a:r>
            <a:r>
              <a:rPr lang="nl-BE" b="1" dirty="0">
                <a:solidFill>
                  <a:srgbClr val="C00000"/>
                </a:solidFill>
              </a:rPr>
              <a:t>stijgt</a:t>
            </a:r>
            <a:r>
              <a:rPr lang="nl-BE" b="1" dirty="0">
                <a:solidFill>
                  <a:schemeClr val="tx2">
                    <a:lumMod val="50000"/>
                  </a:schemeClr>
                </a:solidFill>
              </a:rPr>
              <a:t> als je ouder wordt</a:t>
            </a:r>
          </a:p>
        </p:txBody>
      </p:sp>
      <p:sp>
        <p:nvSpPr>
          <p:cNvPr id="7" name="Rounded Rectangle 6"/>
          <p:cNvSpPr/>
          <p:nvPr/>
        </p:nvSpPr>
        <p:spPr>
          <a:xfrm>
            <a:off x="1298197" y="3205859"/>
            <a:ext cx="3510390" cy="675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dirty="0">
                <a:solidFill>
                  <a:schemeClr val="tx2">
                    <a:lumMod val="50000"/>
                  </a:schemeClr>
                </a:solidFill>
              </a:rPr>
              <a:t>1 op 3 ouderen valt </a:t>
            </a:r>
            <a:r>
              <a:rPr lang="nl-BE" b="1" dirty="0">
                <a:solidFill>
                  <a:srgbClr val="C00000"/>
                </a:solidFill>
              </a:rPr>
              <a:t>jaarlijks</a:t>
            </a:r>
            <a:r>
              <a:rPr lang="nl-BE" b="1" dirty="0">
                <a:solidFill>
                  <a:schemeClr val="accent2">
                    <a:lumMod val="75000"/>
                  </a:schemeClr>
                </a:solidFill>
              </a:rPr>
              <a:t> </a:t>
            </a:r>
            <a:r>
              <a:rPr lang="nl-BE" b="1" dirty="0">
                <a:solidFill>
                  <a:schemeClr val="tx2">
                    <a:lumMod val="50000"/>
                  </a:schemeClr>
                </a:solidFill>
              </a:rPr>
              <a:t>minstens 1 keer</a:t>
            </a:r>
          </a:p>
        </p:txBody>
      </p:sp>
      <p:sp>
        <p:nvSpPr>
          <p:cNvPr id="8" name="Rounded Rectangle 7"/>
          <p:cNvSpPr/>
          <p:nvPr/>
        </p:nvSpPr>
        <p:spPr>
          <a:xfrm>
            <a:off x="1298197" y="4231973"/>
            <a:ext cx="3510390" cy="675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dirty="0">
                <a:solidFill>
                  <a:srgbClr val="C00000"/>
                </a:solidFill>
              </a:rPr>
              <a:t>Vrouwen</a:t>
            </a:r>
            <a:r>
              <a:rPr lang="nl-BE" b="1" dirty="0">
                <a:solidFill>
                  <a:schemeClr val="tx2">
                    <a:lumMod val="50000"/>
                  </a:schemeClr>
                </a:solidFill>
              </a:rPr>
              <a:t> vallen 2x zoveel dan mannen</a:t>
            </a:r>
          </a:p>
        </p:txBody>
      </p:sp>
      <p:sp>
        <p:nvSpPr>
          <p:cNvPr id="9" name="Rounded Rectangle 8"/>
          <p:cNvSpPr/>
          <p:nvPr/>
        </p:nvSpPr>
        <p:spPr>
          <a:xfrm>
            <a:off x="1284962" y="5184270"/>
            <a:ext cx="3510390" cy="675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dirty="0">
                <a:solidFill>
                  <a:schemeClr val="tx2">
                    <a:lumMod val="50000"/>
                  </a:schemeClr>
                </a:solidFill>
              </a:rPr>
              <a:t>In </a:t>
            </a:r>
            <a:r>
              <a:rPr lang="nl-BE" b="1" dirty="0">
                <a:solidFill>
                  <a:srgbClr val="C00000"/>
                </a:solidFill>
              </a:rPr>
              <a:t>woonzorgcentra </a:t>
            </a:r>
            <a:r>
              <a:rPr lang="nl-BE" b="1" dirty="0">
                <a:solidFill>
                  <a:schemeClr val="tx2">
                    <a:lumMod val="50000"/>
                  </a:schemeClr>
                </a:solidFill>
              </a:rPr>
              <a:t>vallen ouderen meer</a:t>
            </a:r>
          </a:p>
        </p:txBody>
      </p:sp>
      <p:sp>
        <p:nvSpPr>
          <p:cNvPr id="12" name="Rounded Rectangle 11"/>
          <p:cNvSpPr/>
          <p:nvPr/>
        </p:nvSpPr>
        <p:spPr>
          <a:xfrm>
            <a:off x="4996806" y="1523177"/>
            <a:ext cx="2996952" cy="476067"/>
          </a:xfrm>
          <a:prstGeom prst="roundRect">
            <a:avLst/>
          </a:prstGeom>
          <a:solidFill>
            <a:srgbClr val="2D6BB6"/>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b="1" dirty="0"/>
              <a:t>Wist je dat...</a:t>
            </a:r>
            <a:endParaRPr lang="nl-BE" sz="2100" b="1" dirty="0"/>
          </a:p>
        </p:txBody>
      </p:sp>
      <p:sp>
        <p:nvSpPr>
          <p:cNvPr id="10" name="Title 5"/>
          <p:cNvSpPr>
            <a:spLocks noGrp="1"/>
          </p:cNvSpPr>
          <p:nvPr>
            <p:ph type="title"/>
          </p:nvPr>
        </p:nvSpPr>
        <p:spPr>
          <a:xfrm>
            <a:off x="1331640" y="941580"/>
            <a:ext cx="6534726" cy="566122"/>
          </a:xfrm>
        </p:spPr>
        <p:txBody>
          <a:bodyPr>
            <a:noAutofit/>
          </a:bodyPr>
          <a:lstStyle/>
          <a:p>
            <a:r>
              <a:rPr lang="nl-NL" sz="3000" b="1" dirty="0">
                <a:solidFill>
                  <a:srgbClr val="0E6F78"/>
                </a:solidFill>
              </a:rPr>
              <a:t>Incidentie</a:t>
            </a:r>
            <a:endParaRPr lang="nl-BE" sz="3000" b="1" dirty="0">
              <a:solidFill>
                <a:srgbClr val="0E6F78"/>
              </a:solidFill>
            </a:endParaRPr>
          </a:p>
        </p:txBody>
      </p:sp>
    </p:spTree>
    <p:extLst>
      <p:ext uri="{BB962C8B-B14F-4D97-AF65-F5344CB8AC3E}">
        <p14:creationId xmlns:p14="http://schemas.microsoft.com/office/powerpoint/2010/main" val="506473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57350" y="2455070"/>
            <a:ext cx="5829300" cy="1102519"/>
          </a:xfrm>
        </p:spPr>
        <p:txBody>
          <a:bodyPr>
            <a:normAutofit/>
          </a:bodyPr>
          <a:lstStyle/>
          <a:p>
            <a:r>
              <a:rPr lang="nl-BE" sz="3750" b="1" dirty="0">
                <a:solidFill>
                  <a:srgbClr val="0E6F78"/>
                </a:solidFill>
                <a:ea typeface="Tahoma" panose="020B0604030504040204" pitchFamily="34" charset="0"/>
                <a:cs typeface="Tahoma" panose="020B0604030504040204" pitchFamily="34" charset="0"/>
              </a:rPr>
              <a:t>MFO valpreventie</a:t>
            </a:r>
          </a:p>
        </p:txBody>
      </p:sp>
      <p:sp>
        <p:nvSpPr>
          <p:cNvPr id="3" name="Ondertitel 2"/>
          <p:cNvSpPr>
            <a:spLocks noGrp="1"/>
          </p:cNvSpPr>
          <p:nvPr>
            <p:ph type="subTitle" idx="1"/>
          </p:nvPr>
        </p:nvSpPr>
        <p:spPr>
          <a:xfrm>
            <a:off x="2021700" y="3483006"/>
            <a:ext cx="5100600" cy="1314450"/>
          </a:xfrm>
        </p:spPr>
        <p:txBody>
          <a:bodyPr>
            <a:normAutofit/>
          </a:bodyPr>
          <a:lstStyle/>
          <a:p>
            <a:r>
              <a:rPr lang="nl-BE" dirty="0">
                <a:solidFill>
                  <a:srgbClr val="4B4B4B"/>
                </a:solidFill>
                <a:latin typeface="+mj-lt"/>
                <a:ea typeface="Tahoma" panose="020B0604030504040204" pitchFamily="34" charset="0"/>
                <a:cs typeface="Tahoma" panose="020B0604030504040204" pitchFamily="34" charset="0"/>
              </a:rPr>
              <a:t>Het verband tussen psychofarmaca en vallen</a:t>
            </a:r>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70245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000" b="1" dirty="0">
                <a:solidFill>
                  <a:srgbClr val="0E6F78"/>
                </a:solidFill>
              </a:rPr>
              <a:t>Realiteit</a:t>
            </a:r>
            <a:endParaRPr lang="nl-BE" sz="3750" b="1" dirty="0">
              <a:solidFill>
                <a:srgbClr val="0E6F78"/>
              </a:solidFill>
            </a:endParaRPr>
          </a:p>
        </p:txBody>
      </p:sp>
      <p:sp>
        <p:nvSpPr>
          <p:cNvPr id="3" name="Tijdelijke aanduiding voor inhoud 2"/>
          <p:cNvSpPr>
            <a:spLocks noGrp="1"/>
          </p:cNvSpPr>
          <p:nvPr>
            <p:ph idx="1"/>
          </p:nvPr>
        </p:nvSpPr>
        <p:spPr>
          <a:xfrm>
            <a:off x="1485900" y="1970839"/>
            <a:ext cx="6172200" cy="3394472"/>
          </a:xfrm>
        </p:spPr>
        <p:txBody>
          <a:bodyPr>
            <a:normAutofit/>
          </a:bodyPr>
          <a:lstStyle/>
          <a:p>
            <a:pPr marL="0" lvl="1" indent="0" algn="just">
              <a:buNone/>
            </a:pPr>
            <a:r>
              <a:rPr lang="nl-BE" dirty="0">
                <a:solidFill>
                  <a:srgbClr val="4B4B4B"/>
                </a:solidFill>
                <a:ea typeface="Tahoma" panose="020B0604030504040204" pitchFamily="34" charset="0"/>
                <a:cs typeface="Tahoma" panose="020B0604030504040204" pitchFamily="34" charset="0"/>
              </a:rPr>
              <a:t>Ondanks deze hoge cijfers is er toch nog een </a:t>
            </a:r>
            <a:r>
              <a:rPr lang="nl-BE" b="1" dirty="0">
                <a:solidFill>
                  <a:srgbClr val="4B4B4B"/>
                </a:solidFill>
                <a:ea typeface="Tahoma" panose="020B0604030504040204" pitchFamily="34" charset="0"/>
                <a:cs typeface="Tahoma" panose="020B0604030504040204" pitchFamily="34" charset="0"/>
              </a:rPr>
              <a:t>onderschatting van de problematiek</a:t>
            </a:r>
            <a:r>
              <a:rPr lang="nl-BE" dirty="0">
                <a:solidFill>
                  <a:srgbClr val="4B4B4B"/>
                </a:solidFill>
                <a:ea typeface="Tahoma" panose="020B0604030504040204" pitchFamily="34" charset="0"/>
                <a:cs typeface="Tahoma" panose="020B0604030504040204" pitchFamily="34" charset="0"/>
              </a:rPr>
              <a:t>. </a:t>
            </a:r>
          </a:p>
          <a:p>
            <a:pPr marL="0" lvl="1" indent="0" algn="just">
              <a:buNone/>
            </a:pPr>
            <a:endParaRPr lang="nl-BE" dirty="0">
              <a:solidFill>
                <a:srgbClr val="4B4B4B"/>
              </a:solidFill>
              <a:ea typeface="Tahoma" panose="020B0604030504040204" pitchFamily="34" charset="0"/>
              <a:cs typeface="Tahoma" panose="020B0604030504040204" pitchFamily="34" charset="0"/>
            </a:endParaRPr>
          </a:p>
          <a:p>
            <a:pPr marL="0" lvl="1" indent="0" algn="just">
              <a:spcBef>
                <a:spcPts val="0"/>
              </a:spcBef>
              <a:spcAft>
                <a:spcPts val="450"/>
              </a:spcAft>
              <a:buNone/>
            </a:pPr>
            <a:r>
              <a:rPr lang="nl-BE" dirty="0">
                <a:solidFill>
                  <a:srgbClr val="4B4B4B"/>
                </a:solidFill>
                <a:ea typeface="Tahoma" panose="020B0604030504040204" pitchFamily="34" charset="0"/>
                <a:cs typeface="Tahoma" panose="020B0604030504040204" pitchFamily="34" charset="0"/>
              </a:rPr>
              <a:t>Een valincident zonder letsel wordt vaak niet gemeld omdat: </a:t>
            </a:r>
          </a:p>
          <a:p>
            <a:pPr marL="473869" lvl="1" indent="-270272" algn="just"/>
            <a:r>
              <a:rPr lang="nl-BE" dirty="0">
                <a:solidFill>
                  <a:srgbClr val="4B4B4B"/>
                </a:solidFill>
                <a:ea typeface="Tahoma" panose="020B0604030504040204" pitchFamily="34" charset="0"/>
                <a:cs typeface="Tahoma" panose="020B0604030504040204" pitchFamily="34" charset="0"/>
              </a:rPr>
              <a:t>het een confrontatie betekent met toegenomen fragiliteit </a:t>
            </a:r>
          </a:p>
          <a:p>
            <a:pPr marL="473869" lvl="1" indent="-270272" algn="just"/>
            <a:r>
              <a:rPr lang="nl-BE" dirty="0">
                <a:solidFill>
                  <a:srgbClr val="4B4B4B"/>
                </a:solidFill>
                <a:ea typeface="Tahoma" panose="020B0604030504040204" pitchFamily="34" charset="0"/>
                <a:cs typeface="Tahoma" panose="020B0604030504040204" pitchFamily="34" charset="0"/>
              </a:rPr>
              <a:t>ouderen vrezen voor een opname in een woonzorgcentrum </a:t>
            </a:r>
          </a:p>
          <a:p>
            <a:pPr lvl="1">
              <a:buFont typeface="Wingdings" panose="05000000000000000000" pitchFamily="2" charset="2"/>
              <a:buChar char="§"/>
            </a:pPr>
            <a:endParaRPr lang="nl-BE" sz="4500" dirty="0">
              <a:solidFill>
                <a:srgbClr val="4B4B4B"/>
              </a:solidFill>
            </a:endParaRPr>
          </a:p>
          <a:p>
            <a:pPr marL="0" indent="0">
              <a:buNone/>
            </a:pPr>
            <a:endParaRPr lang="nl-BE" sz="4500" dirty="0">
              <a:solidFill>
                <a:srgbClr val="4B4B4B"/>
              </a:solidFill>
            </a:endParaRPr>
          </a:p>
          <a:p>
            <a:endParaRPr lang="nl-BE" sz="2700" dirty="0">
              <a:solidFill>
                <a:srgbClr val="4B4B4B"/>
              </a:solidFill>
            </a:endParaRPr>
          </a:p>
        </p:txBody>
      </p:sp>
      <p:pic>
        <p:nvPicPr>
          <p:cNvPr id="7"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7243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nvPr>
        </p:nvGraphicFramePr>
        <p:xfrm>
          <a:off x="1914525" y="1651007"/>
          <a:ext cx="5324475" cy="382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6248400" y="2546028"/>
            <a:ext cx="1743075" cy="346249"/>
          </a:xfrm>
          <a:prstGeom prst="rect">
            <a:avLst/>
          </a:prstGeom>
          <a:noFill/>
        </p:spPr>
        <p:txBody>
          <a:bodyPr wrap="square" rtlCol="0">
            <a:spAutoFit/>
          </a:bodyPr>
          <a:lstStyle/>
          <a:p>
            <a:r>
              <a:rPr lang="nl-BE" sz="1650" dirty="0">
                <a:solidFill>
                  <a:srgbClr val="4B4B4B"/>
                </a:solidFill>
                <a:ea typeface="Verdana" pitchFamily="34" charset="0"/>
                <a:cs typeface="Verdana" pitchFamily="34" charset="0"/>
              </a:rPr>
              <a:t>medicatie</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9832" y="2393522"/>
            <a:ext cx="705345" cy="648000"/>
          </a:xfrm>
          <a:prstGeom prst="rect">
            <a:avLst/>
          </a:prstGeom>
        </p:spPr>
      </p:pic>
      <p:sp>
        <p:nvSpPr>
          <p:cNvPr id="28" name="TextBox 27"/>
          <p:cNvSpPr txBox="1"/>
          <p:nvPr/>
        </p:nvSpPr>
        <p:spPr>
          <a:xfrm>
            <a:off x="6515100" y="3833016"/>
            <a:ext cx="1743075" cy="346249"/>
          </a:xfrm>
          <a:prstGeom prst="rect">
            <a:avLst/>
          </a:prstGeom>
          <a:noFill/>
        </p:spPr>
        <p:txBody>
          <a:bodyPr wrap="square" rtlCol="0">
            <a:spAutoFit/>
          </a:bodyPr>
          <a:lstStyle/>
          <a:p>
            <a:r>
              <a:rPr lang="nl-BE" sz="1650" dirty="0">
                <a:solidFill>
                  <a:srgbClr val="4B4B4B"/>
                </a:solidFill>
                <a:ea typeface="Verdana" pitchFamily="34" charset="0"/>
                <a:cs typeface="Verdana" pitchFamily="34" charset="0"/>
              </a:rPr>
              <a:t>duizeligheid</a:t>
            </a:r>
          </a:p>
        </p:txBody>
      </p:sp>
      <p:sp>
        <p:nvSpPr>
          <p:cNvPr id="29" name="TextBox 28"/>
          <p:cNvSpPr txBox="1"/>
          <p:nvPr/>
        </p:nvSpPr>
        <p:spPr>
          <a:xfrm>
            <a:off x="5743575" y="5032203"/>
            <a:ext cx="1743075" cy="346249"/>
          </a:xfrm>
          <a:prstGeom prst="rect">
            <a:avLst/>
          </a:prstGeom>
          <a:noFill/>
        </p:spPr>
        <p:txBody>
          <a:bodyPr wrap="square" rtlCol="0">
            <a:spAutoFit/>
          </a:bodyPr>
          <a:lstStyle/>
          <a:p>
            <a:r>
              <a:rPr lang="nl-BE" sz="1650" dirty="0">
                <a:solidFill>
                  <a:srgbClr val="4B4B4B"/>
                </a:solidFill>
                <a:ea typeface="Verdana" pitchFamily="34" charset="0"/>
                <a:cs typeface="Verdana" pitchFamily="34" charset="0"/>
              </a:rPr>
              <a:t>zicht</a:t>
            </a:r>
          </a:p>
        </p:txBody>
      </p:sp>
      <p:sp>
        <p:nvSpPr>
          <p:cNvPr id="30" name="TextBox 29"/>
          <p:cNvSpPr txBox="1"/>
          <p:nvPr/>
        </p:nvSpPr>
        <p:spPr>
          <a:xfrm>
            <a:off x="1655676" y="4877727"/>
            <a:ext cx="1763174" cy="600164"/>
          </a:xfrm>
          <a:prstGeom prst="rect">
            <a:avLst/>
          </a:prstGeom>
          <a:noFill/>
        </p:spPr>
        <p:txBody>
          <a:bodyPr wrap="square" rtlCol="0">
            <a:spAutoFit/>
          </a:bodyPr>
          <a:lstStyle/>
          <a:p>
            <a:pPr algn="r"/>
            <a:r>
              <a:rPr lang="nl-BE" sz="1650" dirty="0">
                <a:solidFill>
                  <a:srgbClr val="4B4B4B"/>
                </a:solidFill>
                <a:ea typeface="Verdana" pitchFamily="34" charset="0"/>
                <a:cs typeface="Verdana" pitchFamily="34" charset="0"/>
              </a:rPr>
              <a:t>voeten en schoeisel</a:t>
            </a:r>
          </a:p>
        </p:txBody>
      </p:sp>
      <p:sp>
        <p:nvSpPr>
          <p:cNvPr id="31" name="TextBox 30"/>
          <p:cNvSpPr txBox="1"/>
          <p:nvPr/>
        </p:nvSpPr>
        <p:spPr>
          <a:xfrm>
            <a:off x="1331641" y="3728918"/>
            <a:ext cx="1300138" cy="600164"/>
          </a:xfrm>
          <a:prstGeom prst="rect">
            <a:avLst/>
          </a:prstGeom>
          <a:noFill/>
        </p:spPr>
        <p:txBody>
          <a:bodyPr wrap="square" rtlCol="0">
            <a:spAutoFit/>
          </a:bodyPr>
          <a:lstStyle/>
          <a:p>
            <a:pPr algn="r"/>
            <a:r>
              <a:rPr lang="nl-BE" sz="1650" dirty="0">
                <a:solidFill>
                  <a:srgbClr val="4B4B4B"/>
                </a:solidFill>
                <a:ea typeface="Verdana" pitchFamily="34" charset="0"/>
                <a:cs typeface="Verdana" pitchFamily="34" charset="0"/>
              </a:rPr>
              <a:t>omgeving en gedrag</a:t>
            </a:r>
          </a:p>
        </p:txBody>
      </p:sp>
      <p:sp>
        <p:nvSpPr>
          <p:cNvPr id="32" name="TextBox 31"/>
          <p:cNvSpPr txBox="1"/>
          <p:nvPr/>
        </p:nvSpPr>
        <p:spPr>
          <a:xfrm>
            <a:off x="1858813" y="2430288"/>
            <a:ext cx="1061837" cy="346249"/>
          </a:xfrm>
          <a:prstGeom prst="rect">
            <a:avLst/>
          </a:prstGeom>
          <a:noFill/>
        </p:spPr>
        <p:txBody>
          <a:bodyPr wrap="square" rtlCol="0">
            <a:spAutoFit/>
          </a:bodyPr>
          <a:lstStyle/>
          <a:p>
            <a:pPr algn="r"/>
            <a:r>
              <a:rPr lang="nl-BE" sz="1650" dirty="0">
                <a:solidFill>
                  <a:srgbClr val="4B4B4B"/>
                </a:solidFill>
                <a:ea typeface="Verdana" pitchFamily="34" charset="0"/>
                <a:cs typeface="Verdana" pitchFamily="34" charset="0"/>
              </a:rPr>
              <a:t>valangst</a:t>
            </a:r>
          </a:p>
        </p:txBody>
      </p:sp>
      <p:sp>
        <p:nvSpPr>
          <p:cNvPr id="4" name="Title 3"/>
          <p:cNvSpPr>
            <a:spLocks noGrp="1"/>
          </p:cNvSpPr>
          <p:nvPr>
            <p:ph type="title"/>
          </p:nvPr>
        </p:nvSpPr>
        <p:spPr>
          <a:xfrm>
            <a:off x="1223628" y="998731"/>
            <a:ext cx="6696744" cy="566122"/>
          </a:xfrm>
        </p:spPr>
        <p:txBody>
          <a:bodyPr>
            <a:noAutofit/>
          </a:bodyPr>
          <a:lstStyle/>
          <a:p>
            <a:r>
              <a:rPr lang="nl-BE" sz="3000" b="1" dirty="0">
                <a:solidFill>
                  <a:srgbClr val="0E6F78"/>
                </a:solidFill>
              </a:rPr>
              <a:t>Wat zijn de valrisicofactoren?</a:t>
            </a:r>
          </a:p>
        </p:txBody>
      </p:sp>
      <p:sp>
        <p:nvSpPr>
          <p:cNvPr id="3" name="Slide Number Placeholder 2"/>
          <p:cNvSpPr>
            <a:spLocks noGrp="1"/>
          </p:cNvSpPr>
          <p:nvPr>
            <p:ph type="sldNum" sz="quarter" idx="12"/>
          </p:nvPr>
        </p:nvSpPr>
        <p:spPr/>
        <p:txBody>
          <a:bodyPr/>
          <a:lstStyle/>
          <a:p>
            <a:pPr>
              <a:defRPr/>
            </a:pPr>
            <a:fld id="{28E600E3-1B1B-4395-856E-51190B4B5003}" type="slidenum">
              <a:rPr lang="en-US" smtClean="0"/>
              <a:pPr>
                <a:defRPr/>
              </a:pPr>
              <a:t>21</a:t>
            </a:fld>
            <a:endParaRPr lang="en-US" dirty="0"/>
          </a:p>
        </p:txBody>
      </p:sp>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4689" y="2446209"/>
            <a:ext cx="757772" cy="534898"/>
          </a:xfrm>
          <a:prstGeom prst="rect">
            <a:avLst/>
          </a:prstGeom>
        </p:spPr>
      </p:pic>
      <p:sp>
        <p:nvSpPr>
          <p:cNvPr id="39" name="TextBox 38"/>
          <p:cNvSpPr txBox="1"/>
          <p:nvPr/>
        </p:nvSpPr>
        <p:spPr>
          <a:xfrm>
            <a:off x="5038725" y="1583361"/>
            <a:ext cx="2514600" cy="600164"/>
          </a:xfrm>
          <a:prstGeom prst="rect">
            <a:avLst/>
          </a:prstGeom>
          <a:noFill/>
        </p:spPr>
        <p:txBody>
          <a:bodyPr wrap="square" rtlCol="0">
            <a:spAutoFit/>
          </a:bodyPr>
          <a:lstStyle/>
          <a:p>
            <a:r>
              <a:rPr lang="nl-BE" sz="1650" dirty="0">
                <a:solidFill>
                  <a:srgbClr val="4B4B4B"/>
                </a:solidFill>
                <a:ea typeface="Verdana" pitchFamily="34" charset="0"/>
                <a:cs typeface="Verdana" pitchFamily="34" charset="0"/>
              </a:rPr>
              <a:t>evenwicht, spierkracht, mobiliteit </a:t>
            </a: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01971" y="1772468"/>
            <a:ext cx="504925" cy="783000"/>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8656" y="3657098"/>
            <a:ext cx="679219" cy="621000"/>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9893" y="4661702"/>
            <a:ext cx="678917" cy="621000"/>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96037" y="4688774"/>
            <a:ext cx="678917" cy="62100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3777" y="3608660"/>
            <a:ext cx="630422" cy="675000"/>
          </a:xfrm>
          <a:prstGeom prst="rect">
            <a:avLst/>
          </a:prstGeom>
        </p:spPr>
      </p:pic>
      <p:pic>
        <p:nvPicPr>
          <p:cNvPr id="22" name="Afbeelding 3"/>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24" name="Picture 23"/>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88446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85646" y="2040797"/>
            <a:ext cx="3991232" cy="1350000"/>
          </a:xfrm>
          <a:prstGeom prst="roundRect">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nl-BE" dirty="0">
                <a:solidFill>
                  <a:srgbClr val="4B4B4B"/>
                </a:solidFill>
              </a:rPr>
              <a:t>Een val kan ernstige </a:t>
            </a:r>
            <a:r>
              <a:rPr lang="nl-BE" b="1" dirty="0">
                <a:solidFill>
                  <a:srgbClr val="4B4B4B"/>
                </a:solidFill>
              </a:rPr>
              <a:t>lichamelijke, </a:t>
            </a:r>
          </a:p>
          <a:p>
            <a:pPr>
              <a:defRPr/>
            </a:pPr>
            <a:r>
              <a:rPr lang="nl-BE" b="1" dirty="0">
                <a:solidFill>
                  <a:srgbClr val="4B4B4B"/>
                </a:solidFill>
              </a:rPr>
              <a:t>psychosociale </a:t>
            </a:r>
            <a:r>
              <a:rPr lang="nl-BE" dirty="0">
                <a:solidFill>
                  <a:srgbClr val="4B4B4B"/>
                </a:solidFill>
              </a:rPr>
              <a:t>en</a:t>
            </a:r>
            <a:r>
              <a:rPr lang="nl-BE" b="1" dirty="0">
                <a:solidFill>
                  <a:srgbClr val="4B4B4B"/>
                </a:solidFill>
              </a:rPr>
              <a:t> </a:t>
            </a:r>
          </a:p>
          <a:p>
            <a:pPr>
              <a:defRPr/>
            </a:pPr>
            <a:r>
              <a:rPr lang="nl-BE" b="1" dirty="0">
                <a:solidFill>
                  <a:srgbClr val="4B4B4B"/>
                </a:solidFill>
              </a:rPr>
              <a:t>financiële gevolgen </a:t>
            </a:r>
            <a:r>
              <a:rPr lang="nl-BE" dirty="0">
                <a:solidFill>
                  <a:srgbClr val="4B4B4B"/>
                </a:solidFill>
              </a:rPr>
              <a:t>hebben</a:t>
            </a:r>
          </a:p>
        </p:txBody>
      </p:sp>
      <p:sp>
        <p:nvSpPr>
          <p:cNvPr id="2" name="TextBox 1"/>
          <p:cNvSpPr txBox="1"/>
          <p:nvPr/>
        </p:nvSpPr>
        <p:spPr>
          <a:xfrm>
            <a:off x="5787535" y="2778838"/>
            <a:ext cx="891000" cy="323165"/>
          </a:xfrm>
          <a:prstGeom prst="rect">
            <a:avLst/>
          </a:prstGeom>
          <a:noFill/>
        </p:spPr>
        <p:txBody>
          <a:bodyPr wrap="square" rtlCol="0">
            <a:spAutoFit/>
          </a:bodyPr>
          <a:lstStyle/>
          <a:p>
            <a:r>
              <a:rPr lang="nl-BE" sz="1500" dirty="0">
                <a:solidFill>
                  <a:srgbClr val="4B4B4B"/>
                </a:solidFill>
              </a:rPr>
              <a:t>Valangst </a:t>
            </a:r>
          </a:p>
        </p:txBody>
      </p:sp>
      <p:sp>
        <p:nvSpPr>
          <p:cNvPr id="11" name="TextBox 10"/>
          <p:cNvSpPr txBox="1"/>
          <p:nvPr/>
        </p:nvSpPr>
        <p:spPr>
          <a:xfrm>
            <a:off x="5797100" y="3115977"/>
            <a:ext cx="1961255" cy="323165"/>
          </a:xfrm>
          <a:prstGeom prst="rect">
            <a:avLst/>
          </a:prstGeom>
          <a:noFill/>
        </p:spPr>
        <p:txBody>
          <a:bodyPr wrap="square" rtlCol="0">
            <a:spAutoFit/>
          </a:bodyPr>
          <a:lstStyle/>
          <a:p>
            <a:r>
              <a:rPr lang="nl-BE" sz="1500" dirty="0">
                <a:solidFill>
                  <a:srgbClr val="4B4B4B"/>
                </a:solidFill>
              </a:rPr>
              <a:t>Activiteiten vermijden</a:t>
            </a:r>
          </a:p>
        </p:txBody>
      </p:sp>
      <p:sp>
        <p:nvSpPr>
          <p:cNvPr id="12" name="TextBox 11"/>
          <p:cNvSpPr txBox="1"/>
          <p:nvPr/>
        </p:nvSpPr>
        <p:spPr>
          <a:xfrm>
            <a:off x="5765737" y="2090367"/>
            <a:ext cx="2154635" cy="323165"/>
          </a:xfrm>
          <a:prstGeom prst="rect">
            <a:avLst/>
          </a:prstGeom>
          <a:noFill/>
        </p:spPr>
        <p:txBody>
          <a:bodyPr wrap="square" rtlCol="0">
            <a:spAutoFit/>
          </a:bodyPr>
          <a:lstStyle/>
          <a:p>
            <a:r>
              <a:rPr lang="nl-BE" sz="1500" dirty="0">
                <a:solidFill>
                  <a:srgbClr val="4B4B4B"/>
                </a:solidFill>
              </a:rPr>
              <a:t>Kleine letsels </a:t>
            </a:r>
            <a:r>
              <a:rPr lang="nl-BE" sz="1050" dirty="0">
                <a:solidFill>
                  <a:srgbClr val="4B4B4B"/>
                </a:solidFill>
              </a:rPr>
              <a:t>bv. verstuiking</a:t>
            </a:r>
            <a:endParaRPr lang="nl-BE" sz="1500" dirty="0">
              <a:solidFill>
                <a:srgbClr val="4B4B4B"/>
              </a:solidFill>
            </a:endParaRPr>
          </a:p>
        </p:txBody>
      </p:sp>
      <p:sp>
        <p:nvSpPr>
          <p:cNvPr id="13" name="TextBox 12"/>
          <p:cNvSpPr txBox="1"/>
          <p:nvPr/>
        </p:nvSpPr>
        <p:spPr>
          <a:xfrm>
            <a:off x="5775346" y="2427366"/>
            <a:ext cx="2145026" cy="323165"/>
          </a:xfrm>
          <a:prstGeom prst="rect">
            <a:avLst/>
          </a:prstGeom>
          <a:noFill/>
        </p:spPr>
        <p:txBody>
          <a:bodyPr wrap="square" rtlCol="0">
            <a:spAutoFit/>
          </a:bodyPr>
          <a:lstStyle/>
          <a:p>
            <a:r>
              <a:rPr lang="nl-BE" sz="1500" dirty="0">
                <a:solidFill>
                  <a:srgbClr val="4B4B4B"/>
                </a:solidFill>
              </a:rPr>
              <a:t>Grote</a:t>
            </a:r>
            <a:r>
              <a:rPr lang="nl-BE" sz="1350" dirty="0">
                <a:solidFill>
                  <a:srgbClr val="4B4B4B"/>
                </a:solidFill>
              </a:rPr>
              <a:t> </a:t>
            </a:r>
            <a:r>
              <a:rPr lang="nl-BE" sz="1500" dirty="0">
                <a:solidFill>
                  <a:srgbClr val="4B4B4B"/>
                </a:solidFill>
              </a:rPr>
              <a:t>letsels </a:t>
            </a:r>
            <a:r>
              <a:rPr lang="nl-BE" sz="1050" dirty="0">
                <a:solidFill>
                  <a:srgbClr val="4B4B4B"/>
                </a:solidFill>
              </a:rPr>
              <a:t>bv. heupfractuur</a:t>
            </a:r>
          </a:p>
        </p:txBody>
      </p:sp>
      <p:sp>
        <p:nvSpPr>
          <p:cNvPr id="14" name="TextBox 13"/>
          <p:cNvSpPr txBox="1"/>
          <p:nvPr/>
        </p:nvSpPr>
        <p:spPr>
          <a:xfrm>
            <a:off x="5793363" y="3664305"/>
            <a:ext cx="1697378" cy="553998"/>
          </a:xfrm>
          <a:prstGeom prst="rect">
            <a:avLst/>
          </a:prstGeom>
          <a:noFill/>
        </p:spPr>
        <p:txBody>
          <a:bodyPr wrap="square" rtlCol="0">
            <a:spAutoFit/>
          </a:bodyPr>
          <a:lstStyle/>
          <a:p>
            <a:r>
              <a:rPr lang="nl-BE" sz="1500" dirty="0">
                <a:solidFill>
                  <a:srgbClr val="4B4B4B"/>
                </a:solidFill>
              </a:rPr>
              <a:t>Opname in woonzorgcentrum</a:t>
            </a:r>
          </a:p>
        </p:txBody>
      </p:sp>
      <p:sp>
        <p:nvSpPr>
          <p:cNvPr id="15" name="TextBox 14"/>
          <p:cNvSpPr txBox="1"/>
          <p:nvPr/>
        </p:nvSpPr>
        <p:spPr>
          <a:xfrm>
            <a:off x="5797275" y="4195220"/>
            <a:ext cx="1882886" cy="553998"/>
          </a:xfrm>
          <a:prstGeom prst="rect">
            <a:avLst/>
          </a:prstGeom>
          <a:noFill/>
        </p:spPr>
        <p:txBody>
          <a:bodyPr wrap="square" rtlCol="0">
            <a:spAutoFit/>
          </a:bodyPr>
          <a:lstStyle/>
          <a:p>
            <a:r>
              <a:rPr lang="nl-BE" sz="1500" dirty="0">
                <a:solidFill>
                  <a:srgbClr val="4B4B4B"/>
                </a:solidFill>
              </a:rPr>
              <a:t>Opname in ziekenhuis</a:t>
            </a:r>
          </a:p>
        </p:txBody>
      </p:sp>
      <p:sp>
        <p:nvSpPr>
          <p:cNvPr id="3" name="Afgeronde rechthoek 2"/>
          <p:cNvSpPr/>
          <p:nvPr/>
        </p:nvSpPr>
        <p:spPr>
          <a:xfrm>
            <a:off x="1369009" y="3648290"/>
            <a:ext cx="4045040" cy="854172"/>
          </a:xfrm>
          <a:prstGeom prst="round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r>
              <a:rPr lang="nl-BE" dirty="0">
                <a:solidFill>
                  <a:schemeClr val="bg1"/>
                </a:solidFill>
              </a:rPr>
              <a:t>Na een heupfractuur herstelt slechts 1 op 5 volledig. </a:t>
            </a:r>
          </a:p>
        </p:txBody>
      </p:sp>
      <p:sp>
        <p:nvSpPr>
          <p:cNvPr id="4" name="PIJL-RECHTS 3"/>
          <p:cNvSpPr/>
          <p:nvPr/>
        </p:nvSpPr>
        <p:spPr>
          <a:xfrm>
            <a:off x="5448772" y="2159584"/>
            <a:ext cx="292079" cy="13579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16" name="PIJL-RECHTS 15"/>
          <p:cNvSpPr/>
          <p:nvPr/>
        </p:nvSpPr>
        <p:spPr>
          <a:xfrm>
            <a:off x="5464490" y="2519002"/>
            <a:ext cx="292079" cy="13579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17" name="PIJL-RECHTS 16"/>
          <p:cNvSpPr/>
          <p:nvPr/>
        </p:nvSpPr>
        <p:spPr>
          <a:xfrm>
            <a:off x="5466925" y="2848056"/>
            <a:ext cx="292079" cy="13579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18" name="PIJL-RECHTS 17"/>
          <p:cNvSpPr/>
          <p:nvPr/>
        </p:nvSpPr>
        <p:spPr>
          <a:xfrm>
            <a:off x="5463489" y="3185194"/>
            <a:ext cx="292079" cy="13579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19" name="PIJL-RECHTS 18"/>
          <p:cNvSpPr/>
          <p:nvPr/>
        </p:nvSpPr>
        <p:spPr>
          <a:xfrm>
            <a:off x="5490102" y="3763171"/>
            <a:ext cx="292079" cy="135794"/>
          </a:xfrm>
          <a:prstGeom prst="rightArrow">
            <a:avLst/>
          </a:prstGeom>
          <a:solidFill>
            <a:srgbClr val="C00000"/>
          </a:solidFill>
          <a:ln>
            <a:solidFill>
              <a:srgbClr val="E32C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20" name="PIJL-RECHTS 19"/>
          <p:cNvSpPr/>
          <p:nvPr/>
        </p:nvSpPr>
        <p:spPr>
          <a:xfrm>
            <a:off x="5468053" y="4276723"/>
            <a:ext cx="292079" cy="135794"/>
          </a:xfrm>
          <a:prstGeom prst="rightArrow">
            <a:avLst/>
          </a:prstGeom>
          <a:solidFill>
            <a:srgbClr val="C00000"/>
          </a:solidFill>
          <a:ln>
            <a:solidFill>
              <a:srgbClr val="E32C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350"/>
          </a:p>
        </p:txBody>
      </p:sp>
      <p:sp>
        <p:nvSpPr>
          <p:cNvPr id="6" name="Title 5"/>
          <p:cNvSpPr>
            <a:spLocks noGrp="1"/>
          </p:cNvSpPr>
          <p:nvPr>
            <p:ph type="title"/>
          </p:nvPr>
        </p:nvSpPr>
        <p:spPr>
          <a:xfrm>
            <a:off x="1331640" y="998731"/>
            <a:ext cx="6534726" cy="566122"/>
          </a:xfrm>
        </p:spPr>
        <p:txBody>
          <a:bodyPr>
            <a:noAutofit/>
          </a:bodyPr>
          <a:lstStyle/>
          <a:p>
            <a:r>
              <a:rPr lang="nl-NL" sz="3000" b="1" dirty="0">
                <a:solidFill>
                  <a:srgbClr val="0E6F78"/>
                </a:solidFill>
              </a:rPr>
              <a:t>Wat zijn de gevolgen van een val?</a:t>
            </a:r>
            <a:endParaRPr lang="nl-BE" sz="3000" b="1" dirty="0">
              <a:solidFill>
                <a:srgbClr val="0E6F78"/>
              </a:solidFill>
            </a:endParaRPr>
          </a:p>
        </p:txBody>
      </p:sp>
      <p:sp>
        <p:nvSpPr>
          <p:cNvPr id="28" name="Slide Number Placeholder 27"/>
          <p:cNvSpPr>
            <a:spLocks noGrp="1"/>
          </p:cNvSpPr>
          <p:nvPr>
            <p:ph type="sldNum" sz="quarter" idx="12"/>
          </p:nvPr>
        </p:nvSpPr>
        <p:spPr/>
        <p:txBody>
          <a:bodyPr/>
          <a:lstStyle/>
          <a:p>
            <a:pPr>
              <a:defRPr/>
            </a:pPr>
            <a:fld id="{28E600E3-1B1B-4395-856E-51190B4B5003}" type="slidenum">
              <a:rPr lang="en-US" smtClean="0"/>
              <a:pPr>
                <a:defRPr/>
              </a:pPr>
              <a:t>22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082" y="4788848"/>
            <a:ext cx="1152144" cy="7909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443" y="4624064"/>
            <a:ext cx="713232" cy="9304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9858" y="4553690"/>
            <a:ext cx="630936" cy="978408"/>
          </a:xfrm>
          <a:prstGeom prst="rect">
            <a:avLst/>
          </a:prstGeom>
        </p:spPr>
      </p:pic>
      <p:sp>
        <p:nvSpPr>
          <p:cNvPr id="39" name="Multiply 38"/>
          <p:cNvSpPr/>
          <p:nvPr/>
        </p:nvSpPr>
        <p:spPr>
          <a:xfrm>
            <a:off x="1007604" y="4553810"/>
            <a:ext cx="1594634" cy="108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sz="135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829" y="5606825"/>
            <a:ext cx="1215413" cy="971988"/>
          </a:xfrm>
          <a:prstGeom prst="rect">
            <a:avLst/>
          </a:prstGeom>
        </p:spPr>
      </p:pic>
      <p:sp>
        <p:nvSpPr>
          <p:cNvPr id="42" name="Multiply 41"/>
          <p:cNvSpPr/>
          <p:nvPr/>
        </p:nvSpPr>
        <p:spPr>
          <a:xfrm>
            <a:off x="2249742" y="4607816"/>
            <a:ext cx="1594634" cy="108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sz="1350"/>
          </a:p>
        </p:txBody>
      </p:sp>
      <p:sp>
        <p:nvSpPr>
          <p:cNvPr id="43" name="Multiply 42"/>
          <p:cNvSpPr/>
          <p:nvPr/>
        </p:nvSpPr>
        <p:spPr>
          <a:xfrm>
            <a:off x="3545886" y="4553810"/>
            <a:ext cx="1594634" cy="108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sz="1350"/>
          </a:p>
        </p:txBody>
      </p:sp>
      <p:sp>
        <p:nvSpPr>
          <p:cNvPr id="44" name="Multiply 43"/>
          <p:cNvSpPr/>
          <p:nvPr/>
        </p:nvSpPr>
        <p:spPr>
          <a:xfrm>
            <a:off x="1093886" y="5554466"/>
            <a:ext cx="1594634" cy="108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sz="1350"/>
          </a:p>
        </p:txBody>
      </p:sp>
      <p:pic>
        <p:nvPicPr>
          <p:cNvPr id="30" name="Afbeelding 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31" name="Picture 3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426391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7634" y="1063229"/>
            <a:ext cx="6588732" cy="857250"/>
          </a:xfrm>
        </p:spPr>
        <p:txBody>
          <a:bodyPr>
            <a:noAutofit/>
          </a:bodyPr>
          <a:lstStyle/>
          <a:p>
            <a:r>
              <a:rPr lang="nl-BE" sz="3000" b="1" dirty="0">
                <a:solidFill>
                  <a:srgbClr val="0E6F78"/>
                </a:solidFill>
                <a:latin typeface="+mn-lt"/>
                <a:ea typeface="Tahoma" panose="020B0604030504040204" pitchFamily="34" charset="0"/>
                <a:cs typeface="Tahoma" panose="020B0604030504040204" pitchFamily="34" charset="0"/>
              </a:rPr>
              <a:t>Voorbeeld: </a:t>
            </a:r>
            <a:br>
              <a:rPr lang="nl-BE" sz="3000" b="1" dirty="0">
                <a:solidFill>
                  <a:srgbClr val="0E6F78"/>
                </a:solidFill>
                <a:latin typeface="+mn-lt"/>
                <a:ea typeface="Tahoma" panose="020B0604030504040204" pitchFamily="34" charset="0"/>
                <a:cs typeface="Tahoma" panose="020B0604030504040204" pitchFamily="34" charset="0"/>
              </a:rPr>
            </a:br>
            <a:r>
              <a:rPr lang="nl-BE" sz="2700" b="1" dirty="0">
                <a:solidFill>
                  <a:srgbClr val="0E6F78"/>
                </a:solidFill>
                <a:latin typeface="+mn-lt"/>
                <a:ea typeface="Tahoma" panose="020B0604030504040204" pitchFamily="34" charset="0"/>
                <a:cs typeface="Tahoma" panose="020B0604030504040204" pitchFamily="34" charset="0"/>
              </a:rPr>
              <a:t>Gevolgen van een heupfractuur</a:t>
            </a:r>
          </a:p>
        </p:txBody>
      </p:sp>
      <p:sp>
        <p:nvSpPr>
          <p:cNvPr id="3" name="Tijdelijke aanduiding voor inhoud 2"/>
          <p:cNvSpPr>
            <a:spLocks noGrp="1"/>
          </p:cNvSpPr>
          <p:nvPr>
            <p:ph idx="1"/>
          </p:nvPr>
        </p:nvSpPr>
        <p:spPr>
          <a:xfrm>
            <a:off x="1485900" y="2057400"/>
            <a:ext cx="6172200" cy="3747864"/>
          </a:xfrm>
        </p:spPr>
        <p:txBody>
          <a:bodyPr>
            <a:noAutofit/>
          </a:bodyPr>
          <a:lstStyle/>
          <a:p>
            <a:pPr marL="269081" indent="-269081" algn="just">
              <a:spcBef>
                <a:spcPts val="0"/>
              </a:spcBef>
            </a:pPr>
            <a:r>
              <a:rPr lang="nl-BE" sz="1800" dirty="0">
                <a:solidFill>
                  <a:srgbClr val="4B4B4B"/>
                </a:solidFill>
              </a:rPr>
              <a:t>Ten gevolge van een </a:t>
            </a:r>
            <a:r>
              <a:rPr lang="nl-BE" sz="1800" b="1" dirty="0">
                <a:solidFill>
                  <a:srgbClr val="4B4B4B"/>
                </a:solidFill>
              </a:rPr>
              <a:t>heupfractuur</a:t>
            </a:r>
            <a:r>
              <a:rPr lang="nl-BE" sz="1800" dirty="0">
                <a:solidFill>
                  <a:srgbClr val="4B4B4B"/>
                </a:solidFill>
              </a:rPr>
              <a:t>:</a:t>
            </a:r>
          </a:p>
          <a:p>
            <a:pPr marL="669131" lvl="1" indent="-269081">
              <a:spcBef>
                <a:spcPts val="0"/>
              </a:spcBef>
            </a:pPr>
            <a:r>
              <a:rPr lang="nl-BE" sz="1500" b="1" dirty="0">
                <a:solidFill>
                  <a:srgbClr val="4B4B4B"/>
                </a:solidFill>
              </a:rPr>
              <a:t>herwint   slechts   1   op   5  ouderen  zijn  volledige  ADL-zelfstandigheid (Activiteiten van het Dagelijkse Leven)</a:t>
            </a:r>
            <a:endParaRPr lang="nl-BE" sz="1500" dirty="0">
              <a:solidFill>
                <a:srgbClr val="4B4B4B"/>
              </a:solidFill>
            </a:endParaRPr>
          </a:p>
          <a:p>
            <a:pPr marL="669131" lvl="1" indent="-269081">
              <a:spcBef>
                <a:spcPts val="0"/>
              </a:spcBef>
            </a:pPr>
            <a:r>
              <a:rPr lang="en-US" sz="1500" dirty="0" err="1">
                <a:solidFill>
                  <a:srgbClr val="4B4B4B"/>
                </a:solidFill>
              </a:rPr>
              <a:t>wordt</a:t>
            </a:r>
            <a:r>
              <a:rPr lang="en-US" sz="1500" dirty="0">
                <a:solidFill>
                  <a:srgbClr val="4B4B4B"/>
                </a:solidFill>
              </a:rPr>
              <a:t> 1 op 5 </a:t>
            </a:r>
            <a:r>
              <a:rPr lang="en-US" sz="1500" dirty="0" err="1">
                <a:solidFill>
                  <a:srgbClr val="4B4B4B"/>
                </a:solidFill>
              </a:rPr>
              <a:t>ouderen</a:t>
            </a:r>
            <a:r>
              <a:rPr lang="en-US" sz="1500" dirty="0">
                <a:solidFill>
                  <a:srgbClr val="4B4B4B"/>
                </a:solidFill>
              </a:rPr>
              <a:t> </a:t>
            </a:r>
            <a:r>
              <a:rPr lang="en-US" sz="1500" dirty="0" err="1">
                <a:solidFill>
                  <a:srgbClr val="4B4B4B"/>
                </a:solidFill>
              </a:rPr>
              <a:t>immobiel</a:t>
            </a:r>
            <a:endParaRPr lang="nl-BE" sz="1500" dirty="0">
              <a:solidFill>
                <a:srgbClr val="4B4B4B"/>
              </a:solidFill>
            </a:endParaRPr>
          </a:p>
          <a:p>
            <a:pPr marL="669131" lvl="1" indent="-269081">
              <a:spcBef>
                <a:spcPts val="0"/>
              </a:spcBef>
            </a:pPr>
            <a:r>
              <a:rPr lang="nl-BE" sz="1500" dirty="0">
                <a:solidFill>
                  <a:srgbClr val="4B4B4B"/>
                </a:solidFill>
              </a:rPr>
              <a:t>sterft 1 op 3 ouderen binnen het jaar na het valincident – dit toegenomen sterfterisico blijft behouden tot 10 à 15 jaar na de heupfractuur</a:t>
            </a:r>
          </a:p>
          <a:p>
            <a:pPr marL="669131" lvl="1" indent="-269081">
              <a:spcBef>
                <a:spcPts val="0"/>
              </a:spcBef>
            </a:pPr>
            <a:r>
              <a:rPr lang="nl-BE" sz="1500" dirty="0">
                <a:solidFill>
                  <a:srgbClr val="4B4B4B"/>
                </a:solidFill>
              </a:rPr>
              <a:t>riskeert 6 tot 12% een nieuwe heupfractuur</a:t>
            </a:r>
          </a:p>
          <a:p>
            <a:pPr algn="just">
              <a:spcBef>
                <a:spcPts val="1350"/>
              </a:spcBef>
            </a:pPr>
            <a:r>
              <a:rPr lang="nl-BE" sz="1800" dirty="0">
                <a:solidFill>
                  <a:srgbClr val="4B4B4B"/>
                </a:solidFill>
              </a:rPr>
              <a:t>De </a:t>
            </a:r>
            <a:r>
              <a:rPr lang="nl-BE" sz="1800" b="1" dirty="0">
                <a:solidFill>
                  <a:srgbClr val="4B4B4B"/>
                </a:solidFill>
              </a:rPr>
              <a:t>extra kosten voor een heupfractuur</a:t>
            </a:r>
            <a:r>
              <a:rPr lang="nl-BE" sz="1800" dirty="0">
                <a:solidFill>
                  <a:srgbClr val="4B4B4B"/>
                </a:solidFill>
              </a:rPr>
              <a:t>, inclusief de 12 maanden nazorg, worden geschat op gemiddeld </a:t>
            </a:r>
            <a:r>
              <a:rPr lang="nl-BE" sz="1800" b="1" dirty="0">
                <a:solidFill>
                  <a:srgbClr val="4B4B4B"/>
                </a:solidFill>
              </a:rPr>
              <a:t>€11.500 per patiënt</a:t>
            </a:r>
            <a:r>
              <a:rPr lang="nl-BE" sz="1800" dirty="0">
                <a:solidFill>
                  <a:srgbClr val="4B4B4B"/>
                </a:solidFill>
              </a:rPr>
              <a:t>. Met zo’n 15.000-tal heupfracturen per jaar loopt dat cijfer gigantisch hoog op voor ons land: in 2010 bedroeg de totale kostprijs </a:t>
            </a:r>
            <a:r>
              <a:rPr lang="nl-BE" sz="1800" b="1" dirty="0">
                <a:solidFill>
                  <a:srgbClr val="4B4B4B"/>
                </a:solidFill>
              </a:rPr>
              <a:t>voor België €308.000.000</a:t>
            </a:r>
            <a:r>
              <a:rPr lang="nl-BE" sz="1800" dirty="0">
                <a:solidFill>
                  <a:srgbClr val="4B4B4B"/>
                </a:solidFill>
              </a:rPr>
              <a:t>. </a:t>
            </a:r>
          </a:p>
        </p:txBody>
      </p:sp>
      <p:pic>
        <p:nvPicPr>
          <p:cNvPr id="7"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41819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784976" cy="1143000"/>
          </a:xfrm>
        </p:spPr>
        <p:txBody>
          <a:bodyPr>
            <a:noAutofit/>
          </a:bodyPr>
          <a:lstStyle/>
          <a:p>
            <a:pPr algn="ctr"/>
            <a:br>
              <a:rPr lang="nl-BE" sz="4000" b="1" dirty="0">
                <a:solidFill>
                  <a:srgbClr val="0E6F78"/>
                </a:solidFill>
                <a:latin typeface="+mn-lt"/>
                <a:ea typeface="Tahoma" panose="020B0604030504040204" pitchFamily="34" charset="0"/>
                <a:cs typeface="Tahoma" panose="020B0604030504040204" pitchFamily="34" charset="0"/>
              </a:rPr>
            </a:br>
            <a:r>
              <a:rPr lang="nl-BE" sz="3200" b="1" dirty="0">
                <a:solidFill>
                  <a:srgbClr val="0E6F78"/>
                </a:solidFill>
                <a:latin typeface="+mn-lt"/>
                <a:ea typeface="Tahoma" panose="020B0604030504040204" pitchFamily="34" charset="0"/>
                <a:cs typeface="Tahoma" panose="020B0604030504040204" pitchFamily="34" charset="0"/>
              </a:rPr>
              <a:t>Fractuurpreventie</a:t>
            </a:r>
            <a:br>
              <a:rPr lang="nl-BE" sz="4000" b="1" dirty="0">
                <a:solidFill>
                  <a:srgbClr val="0E6F78"/>
                </a:solidFill>
                <a:latin typeface="+mn-lt"/>
                <a:ea typeface="Tahoma" panose="020B0604030504040204" pitchFamily="34" charset="0"/>
                <a:cs typeface="Tahoma" panose="020B0604030504040204" pitchFamily="34" charset="0"/>
              </a:rPr>
            </a:br>
            <a:endParaRPr lang="nl-BE" sz="3600" b="1" dirty="0">
              <a:solidFill>
                <a:srgbClr val="0E6F78"/>
              </a:solidFill>
              <a:latin typeface="+mn-lt"/>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a:xfrm>
            <a:off x="457200" y="1600200"/>
            <a:ext cx="8229600" cy="4997152"/>
          </a:xfrm>
        </p:spPr>
        <p:txBody>
          <a:bodyPr>
            <a:noAutofit/>
          </a:bodyPr>
          <a:lstStyle/>
          <a:p>
            <a:pPr lvl="0" eaLnBrk="0" fontAlgn="base" hangingPunct="0">
              <a:spcBef>
                <a:spcPts val="1800"/>
              </a:spcBef>
              <a:spcAft>
                <a:spcPct val="0"/>
              </a:spcAft>
              <a:buClr>
                <a:srgbClr val="002060"/>
              </a:buClr>
              <a:buSzPct val="100000"/>
              <a:buFont typeface="Wingdings" pitchFamily="2" charset="2"/>
              <a:buChar char="§"/>
              <a:defRPr/>
            </a:pPr>
            <a:r>
              <a:rPr lang="nl-BE" sz="2400" dirty="0">
                <a:solidFill>
                  <a:srgbClr val="4B4B4B"/>
                </a:solidFill>
              </a:rPr>
              <a:t>Veel ouderen: gecombineerd tekort Ca en vit D</a:t>
            </a:r>
          </a:p>
          <a:p>
            <a:pPr lvl="0" eaLnBrk="0" fontAlgn="base" hangingPunct="0">
              <a:spcBef>
                <a:spcPts val="1800"/>
              </a:spcBef>
              <a:spcAft>
                <a:spcPct val="0"/>
              </a:spcAft>
              <a:buClr>
                <a:srgbClr val="002060"/>
              </a:buClr>
              <a:buSzPct val="100000"/>
              <a:buFont typeface="Wingdings" pitchFamily="2" charset="2"/>
              <a:buChar char="§"/>
              <a:defRPr/>
            </a:pPr>
            <a:r>
              <a:rPr lang="nl-BE" sz="2400" dirty="0">
                <a:solidFill>
                  <a:srgbClr val="4B4B4B"/>
                </a:solidFill>
              </a:rPr>
              <a:t>Correcte dosering: 800 IE vitamine D en 500 of 1000 mg Calciumcarbonaat (afhankelijk van de voeding)</a:t>
            </a:r>
          </a:p>
          <a:p>
            <a:pPr lvl="0" eaLnBrk="0" fontAlgn="base" hangingPunct="0">
              <a:spcBef>
                <a:spcPts val="1800"/>
              </a:spcBef>
              <a:spcAft>
                <a:spcPct val="0"/>
              </a:spcAft>
              <a:buClr>
                <a:srgbClr val="002060"/>
              </a:buClr>
              <a:buSzPct val="100000"/>
              <a:buFont typeface="Wingdings" pitchFamily="2" charset="2"/>
              <a:buChar char="§"/>
              <a:defRPr/>
            </a:pPr>
            <a:r>
              <a:rPr lang="nl-BE" sz="2400" dirty="0">
                <a:solidFill>
                  <a:srgbClr val="4B4B4B"/>
                </a:solidFill>
              </a:rPr>
              <a:t>Therapietrouw nakijken! </a:t>
            </a:r>
            <a:r>
              <a:rPr lang="nl-BE" sz="2000" dirty="0">
                <a:solidFill>
                  <a:srgbClr val="4B4B4B"/>
                </a:solidFill>
              </a:rPr>
              <a:t>Therapietrouw osteoporose-medicatie is slechts 40-60%</a:t>
            </a:r>
          </a:p>
        </p:txBody>
      </p:sp>
      <p:pic>
        <p:nvPicPr>
          <p:cNvPr id="7"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172625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331640" y="998731"/>
            <a:ext cx="6534726" cy="566122"/>
          </a:xfrm>
        </p:spPr>
        <p:txBody>
          <a:bodyPr>
            <a:noAutofit/>
          </a:bodyPr>
          <a:lstStyle/>
          <a:p>
            <a:r>
              <a:rPr lang="nl-NL" sz="3000" b="1" dirty="0">
                <a:solidFill>
                  <a:srgbClr val="0E6F78"/>
                </a:solidFill>
              </a:rPr>
              <a:t>Week van de Valpreventie</a:t>
            </a:r>
            <a:endParaRPr lang="nl-BE" sz="3000" b="1" dirty="0">
              <a:solidFill>
                <a:srgbClr val="0E6F78"/>
              </a:solidFill>
            </a:endParaRPr>
          </a:p>
        </p:txBody>
      </p:sp>
      <p:sp>
        <p:nvSpPr>
          <p:cNvPr id="3" name="Tijdelijke aanduiding voor inhoud 2"/>
          <p:cNvSpPr>
            <a:spLocks noGrp="1"/>
          </p:cNvSpPr>
          <p:nvPr>
            <p:ph idx="1"/>
          </p:nvPr>
        </p:nvSpPr>
        <p:spPr>
          <a:xfrm>
            <a:off x="1485900" y="1654709"/>
            <a:ext cx="6172200" cy="3394472"/>
          </a:xfrm>
        </p:spPr>
        <p:txBody>
          <a:bodyPr>
            <a:noAutofit/>
          </a:bodyPr>
          <a:lstStyle/>
          <a:p>
            <a:pPr algn="just">
              <a:spcBef>
                <a:spcPts val="0"/>
              </a:spcBef>
            </a:pPr>
            <a:r>
              <a:rPr lang="nl-BE" sz="1650" dirty="0">
                <a:solidFill>
                  <a:srgbClr val="4B4B4B"/>
                </a:solidFill>
                <a:ea typeface="Tahoma" panose="020B0604030504040204" pitchFamily="34" charset="0"/>
                <a:cs typeface="Tahoma" panose="020B0604030504040204" pitchFamily="34" charset="0"/>
              </a:rPr>
              <a:t>2016: 5</a:t>
            </a:r>
            <a:r>
              <a:rPr lang="nl-BE" sz="1650" baseline="30000" dirty="0">
                <a:solidFill>
                  <a:srgbClr val="4B4B4B"/>
                </a:solidFill>
                <a:ea typeface="Tahoma" panose="020B0604030504040204" pitchFamily="34" charset="0"/>
                <a:cs typeface="Tahoma" panose="020B0604030504040204" pitchFamily="34" charset="0"/>
              </a:rPr>
              <a:t>de</a:t>
            </a:r>
            <a:r>
              <a:rPr lang="nl-BE" sz="1650" dirty="0">
                <a:solidFill>
                  <a:srgbClr val="4B4B4B"/>
                </a:solidFill>
                <a:ea typeface="Tahoma" panose="020B0604030504040204" pitchFamily="34" charset="0"/>
                <a:cs typeface="Tahoma" panose="020B0604030504040204" pitchFamily="34" charset="0"/>
              </a:rPr>
              <a:t> editie Week van de Valpreventie (WvdV)</a:t>
            </a:r>
          </a:p>
          <a:p>
            <a:pPr algn="just">
              <a:spcBef>
                <a:spcPts val="0"/>
              </a:spcBef>
            </a:pPr>
            <a:r>
              <a:rPr lang="nl-BE" sz="1650" dirty="0">
                <a:solidFill>
                  <a:srgbClr val="4B4B4B"/>
                </a:solidFill>
                <a:ea typeface="Tahoma" panose="020B0604030504040204" pitchFamily="34" charset="0"/>
                <a:cs typeface="Tahoma" panose="020B0604030504040204" pitchFamily="34" charset="0"/>
              </a:rPr>
              <a:t>Laatste week van april (jaarlijks)</a:t>
            </a:r>
          </a:p>
          <a:p>
            <a:pPr algn="just">
              <a:spcBef>
                <a:spcPts val="0"/>
              </a:spcBef>
            </a:pPr>
            <a:r>
              <a:rPr lang="nl-BE" sz="1650" dirty="0">
                <a:solidFill>
                  <a:srgbClr val="4B4B4B"/>
                </a:solidFill>
                <a:ea typeface="Tahoma" panose="020B0604030504040204" pitchFamily="34" charset="0"/>
                <a:cs typeface="Tahoma" panose="020B0604030504040204" pitchFamily="34" charset="0"/>
              </a:rPr>
              <a:t>Doel:  65- plussers, hun familie en alle gezondheidszorg- en welzijnswerkers in Vlaanderen sensibiliseren en informeren over val- en fractuurpreventie</a:t>
            </a:r>
          </a:p>
          <a:p>
            <a:pPr algn="just">
              <a:spcBef>
                <a:spcPts val="0"/>
              </a:spcBef>
            </a:pPr>
            <a:r>
              <a:rPr lang="nl-BE" sz="1650" dirty="0">
                <a:solidFill>
                  <a:srgbClr val="4B4B4B"/>
                </a:solidFill>
                <a:ea typeface="Tahoma" panose="020B0604030504040204" pitchFamily="34" charset="0"/>
                <a:cs typeface="Tahoma" panose="020B0604030504040204" pitchFamily="34" charset="0"/>
              </a:rPr>
              <a:t>Samenwerking tussen het Expertisecentrum Val- en fractuurpreventie Vlaanderen (EVV), het Vlaams Instituut voor Gezondheidspromotie en Ziektepreventie (</a:t>
            </a:r>
            <a:r>
              <a:rPr lang="nl-BE" sz="1650" dirty="0" err="1">
                <a:solidFill>
                  <a:srgbClr val="4B4B4B"/>
                </a:solidFill>
                <a:ea typeface="Tahoma" panose="020B0604030504040204" pitchFamily="34" charset="0"/>
                <a:cs typeface="Tahoma" panose="020B0604030504040204" pitchFamily="34" charset="0"/>
                <a:hlinkClick r:id="rId3"/>
              </a:rPr>
              <a:t>VIGeZ</a:t>
            </a:r>
            <a:r>
              <a:rPr lang="nl-BE" sz="1650" dirty="0">
                <a:solidFill>
                  <a:srgbClr val="4B4B4B"/>
                </a:solidFill>
                <a:ea typeface="Tahoma" panose="020B0604030504040204" pitchFamily="34" charset="0"/>
                <a:cs typeface="Tahoma" panose="020B0604030504040204" pitchFamily="34" charset="0"/>
              </a:rPr>
              <a:t>) en het Lokaal Gezondheidsoverleg  (</a:t>
            </a:r>
            <a:r>
              <a:rPr lang="nl-BE" sz="1650" dirty="0">
                <a:solidFill>
                  <a:srgbClr val="4B4B4B"/>
                </a:solidFill>
                <a:ea typeface="Tahoma" panose="020B0604030504040204" pitchFamily="34" charset="0"/>
                <a:cs typeface="Tahoma" panose="020B0604030504040204" pitchFamily="34" charset="0"/>
                <a:hlinkClick r:id="rId4"/>
              </a:rPr>
              <a:t>LOGO</a:t>
            </a:r>
            <a:r>
              <a:rPr lang="nl-BE" sz="1650" dirty="0">
                <a:solidFill>
                  <a:srgbClr val="4B4B4B"/>
                </a:solidFill>
                <a:ea typeface="Tahoma" panose="020B0604030504040204" pitchFamily="34" charset="0"/>
                <a:cs typeface="Tahoma" panose="020B0604030504040204" pitchFamily="34" charset="0"/>
              </a:rPr>
              <a:t>), met ondersteuning van het </a:t>
            </a:r>
            <a:r>
              <a:rPr lang="nl-BE" sz="1650" dirty="0">
                <a:solidFill>
                  <a:srgbClr val="4B4B4B"/>
                </a:solidFill>
                <a:ea typeface="Tahoma" panose="020B0604030504040204" pitchFamily="34" charset="0"/>
                <a:cs typeface="Tahoma" panose="020B0604030504040204" pitchFamily="34" charset="0"/>
                <a:hlinkClick r:id="rId5"/>
              </a:rPr>
              <a:t>Vlaams Agentschap Zorg en Gezondheid</a:t>
            </a:r>
            <a:r>
              <a:rPr lang="nl-BE" sz="1650" dirty="0">
                <a:solidFill>
                  <a:srgbClr val="4B4B4B"/>
                </a:solidFill>
                <a:ea typeface="Tahoma" panose="020B0604030504040204" pitchFamily="34" charset="0"/>
                <a:cs typeface="Tahoma" panose="020B0604030504040204" pitchFamily="34" charset="0"/>
              </a:rPr>
              <a:t>. </a:t>
            </a:r>
          </a:p>
          <a:p>
            <a:pPr marL="0" indent="0">
              <a:buNone/>
            </a:pPr>
            <a:endParaRPr lang="nl-BE" sz="1800" dirty="0">
              <a:solidFill>
                <a:srgbClr val="4B4B4B"/>
              </a:solidFill>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7505" y="4371595"/>
            <a:ext cx="1083164" cy="1537796"/>
          </a:xfrm>
          <a:prstGeom prst="rect">
            <a:avLst/>
          </a:prstGeom>
        </p:spPr>
      </p:pic>
      <p:pic>
        <p:nvPicPr>
          <p:cNvPr id="6" name="Afbeelding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9642" y="4377380"/>
            <a:ext cx="1104300" cy="1539000"/>
          </a:xfrm>
          <a:prstGeom prst="rect">
            <a:avLst/>
          </a:prstGeom>
        </p:spPr>
      </p:pic>
      <p:pic>
        <p:nvPicPr>
          <p:cNvPr id="11" name="Afbeelding 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12" name="Pictur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81379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marL="685800" indent="-685800">
              <a:buFont typeface="+mj-lt"/>
              <a:buAutoNum type="arabicPeriod" startAt="3"/>
            </a:pPr>
            <a:r>
              <a:rPr lang="nl-BE" sz="3750" b="1" dirty="0">
                <a:solidFill>
                  <a:srgbClr val="0E6F78"/>
                </a:solidFill>
                <a:ea typeface="Tahoma" panose="020B0604030504040204" pitchFamily="34" charset="0"/>
                <a:cs typeface="Tahoma" panose="020B0604030504040204" pitchFamily="34" charset="0"/>
              </a:rPr>
              <a:t>Psychofarmaca en vallen</a:t>
            </a:r>
            <a:endParaRPr lang="nl-BE" sz="3750" b="1" dirty="0">
              <a:solidFill>
                <a:srgbClr val="0E6F78"/>
              </a:solidFill>
            </a:endParaRP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927" y="6358551"/>
            <a:ext cx="1055072" cy="324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210" y="6277551"/>
            <a:ext cx="540000" cy="405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0421" y="6250551"/>
            <a:ext cx="1501549" cy="432000"/>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194" y="1501361"/>
            <a:ext cx="3388679" cy="474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31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solidFill>
                  <a:srgbClr val="007114"/>
                </a:solidFill>
                <a:latin typeface="Tahoma" panose="020B0604030504040204" pitchFamily="34" charset="0"/>
                <a:ea typeface="Tahoma" panose="020B0604030504040204" pitchFamily="34" charset="0"/>
                <a:cs typeface="Tahoma" panose="020B0604030504040204" pitchFamily="34" charset="0"/>
              </a:rPr>
              <a:t> </a:t>
            </a:r>
          </a:p>
        </p:txBody>
      </p:sp>
      <p:sp>
        <p:nvSpPr>
          <p:cNvPr id="3" name="Tijdelijke aanduiding voor inhoud 2"/>
          <p:cNvSpPr>
            <a:spLocks noGrp="1"/>
          </p:cNvSpPr>
          <p:nvPr>
            <p:ph idx="1"/>
          </p:nvPr>
        </p:nvSpPr>
        <p:spPr/>
        <p:txBody>
          <a:bodyPr>
            <a:normAutofit/>
          </a:bodyPr>
          <a:lstStyle/>
          <a:p>
            <a:pPr marL="0" indent="0">
              <a:buNone/>
            </a:pPr>
            <a:r>
              <a:rPr lang="nl-BE" b="1" dirty="0">
                <a:solidFill>
                  <a:srgbClr val="4B4B4B"/>
                </a:solidFill>
              </a:rPr>
              <a:t>Valrisico stijgt </a:t>
            </a:r>
            <a:r>
              <a:rPr lang="nl-BE" dirty="0">
                <a:solidFill>
                  <a:srgbClr val="4B4B4B"/>
                </a:solidFill>
              </a:rPr>
              <a:t>indien de patiënt:</a:t>
            </a:r>
          </a:p>
          <a:p>
            <a:pPr marL="0" indent="0">
              <a:buNone/>
            </a:pPr>
            <a:endParaRPr lang="nl-BE" sz="1200" dirty="0">
              <a:solidFill>
                <a:srgbClr val="4B4B4B"/>
              </a:solidFill>
            </a:endParaRPr>
          </a:p>
          <a:p>
            <a:r>
              <a:rPr lang="nl-BE" b="1" dirty="0">
                <a:solidFill>
                  <a:srgbClr val="4B4B4B"/>
                </a:solidFill>
              </a:rPr>
              <a:t>≥ 4</a:t>
            </a:r>
            <a:r>
              <a:rPr lang="nl-BE" dirty="0">
                <a:solidFill>
                  <a:srgbClr val="4B4B4B"/>
                </a:solidFill>
              </a:rPr>
              <a:t> verschillende geneesmiddelen inneemt zoals</a:t>
            </a:r>
          </a:p>
          <a:p>
            <a:pPr marL="88900" lvl="1" indent="0" algn="just">
              <a:buNone/>
            </a:pPr>
            <a:endParaRPr lang="nl-BE" sz="1050" dirty="0">
              <a:solidFill>
                <a:srgbClr val="4B4B4B"/>
              </a:solidFill>
              <a:ea typeface="Tahoma" panose="020B0604030504040204" pitchFamily="34" charset="0"/>
              <a:cs typeface="Tahoma" panose="020B0604030504040204" pitchFamily="34" charset="0"/>
            </a:endParaRPr>
          </a:p>
          <a:p>
            <a:pPr marL="992188" lvl="2" indent="-261938" algn="just">
              <a:buFont typeface="Courier New" pitchFamily="49" charset="0"/>
              <a:buChar char="o"/>
            </a:pPr>
            <a:r>
              <a:rPr lang="nl-BE" sz="1600" dirty="0">
                <a:solidFill>
                  <a:srgbClr val="4B4B4B"/>
                </a:solidFill>
              </a:rPr>
              <a:t>Sedativa, vnl. benzodiazepines</a:t>
            </a:r>
          </a:p>
          <a:p>
            <a:pPr marL="992188" lvl="2" indent="-261938" algn="just">
              <a:buFont typeface="Courier New" pitchFamily="49" charset="0"/>
              <a:buChar char="o"/>
            </a:pPr>
            <a:r>
              <a:rPr lang="nl-BE" sz="1600" dirty="0">
                <a:solidFill>
                  <a:srgbClr val="4B4B4B"/>
                </a:solidFill>
              </a:rPr>
              <a:t>Antidepressiva, vnl. de tricyclische antidepressiva en de </a:t>
            </a:r>
            <a:r>
              <a:rPr lang="nl-BE" sz="1600" dirty="0" err="1">
                <a:solidFill>
                  <a:srgbClr val="4B4B4B"/>
                </a:solidFill>
              </a:rPr>
              <a:t>SSRI’s</a:t>
            </a:r>
            <a:endParaRPr lang="nl-BE" sz="1600" dirty="0">
              <a:solidFill>
                <a:srgbClr val="4B4B4B"/>
              </a:solidFill>
            </a:endParaRPr>
          </a:p>
          <a:p>
            <a:pPr marL="992188" lvl="2" indent="-261938" algn="just">
              <a:buFont typeface="Courier New" pitchFamily="49" charset="0"/>
              <a:buChar char="o"/>
            </a:pPr>
            <a:r>
              <a:rPr lang="nl-BE" sz="1600" dirty="0">
                <a:solidFill>
                  <a:srgbClr val="4B4B4B"/>
                </a:solidFill>
              </a:rPr>
              <a:t>Antipsychotica, vnl. de klassieke antipsychotica</a:t>
            </a:r>
          </a:p>
          <a:p>
            <a:pPr marL="992188" lvl="2" indent="-261938" algn="just">
              <a:buFont typeface="Courier New" pitchFamily="49" charset="0"/>
              <a:buChar char="o"/>
            </a:pPr>
            <a:r>
              <a:rPr lang="nl-BE" sz="1600" dirty="0">
                <a:solidFill>
                  <a:srgbClr val="4B4B4B"/>
                </a:solidFill>
              </a:rPr>
              <a:t>Anti-epileptica</a:t>
            </a:r>
          </a:p>
          <a:p>
            <a:pPr marL="992188" lvl="2" indent="-261938" algn="just">
              <a:buFont typeface="Courier New" pitchFamily="49" charset="0"/>
              <a:buChar char="o"/>
            </a:pPr>
            <a:r>
              <a:rPr lang="nl-BE" sz="1600" dirty="0">
                <a:solidFill>
                  <a:srgbClr val="4B4B4B"/>
                </a:solidFill>
              </a:rPr>
              <a:t>Antihypertensiva</a:t>
            </a:r>
          </a:p>
          <a:p>
            <a:pPr marL="992188" lvl="2" indent="-261938" algn="just">
              <a:buFont typeface="Courier New" pitchFamily="49" charset="0"/>
              <a:buChar char="o"/>
            </a:pPr>
            <a:r>
              <a:rPr lang="pt-BR" sz="1600" dirty="0">
                <a:solidFill>
                  <a:srgbClr val="4B4B4B"/>
                </a:solidFill>
              </a:rPr>
              <a:t>Diuretica</a:t>
            </a:r>
            <a:endParaRPr lang="nl-BE" sz="1600" dirty="0">
              <a:solidFill>
                <a:srgbClr val="4B4B4B"/>
              </a:solidFill>
            </a:endParaRPr>
          </a:p>
          <a:p>
            <a:pPr marL="992188" lvl="2" indent="-261938" algn="just">
              <a:buFont typeface="Courier New" pitchFamily="49" charset="0"/>
              <a:buChar char="o"/>
            </a:pPr>
            <a:r>
              <a:rPr lang="nl-BE" sz="1600" dirty="0">
                <a:solidFill>
                  <a:srgbClr val="4B4B4B"/>
                </a:solidFill>
              </a:rPr>
              <a:t>Digoxine</a:t>
            </a:r>
          </a:p>
          <a:p>
            <a:pPr marL="992188" lvl="2" indent="-261938" algn="just">
              <a:buFont typeface="Courier New" pitchFamily="49" charset="0"/>
              <a:buChar char="o"/>
            </a:pPr>
            <a:r>
              <a:rPr lang="pt-BR" sz="1600" dirty="0">
                <a:solidFill>
                  <a:srgbClr val="4B4B4B"/>
                </a:solidFill>
              </a:rPr>
              <a:t>Type IA antiaritmica</a:t>
            </a:r>
            <a:endParaRPr lang="nl-BE" sz="1600" dirty="0">
              <a:solidFill>
                <a:srgbClr val="4B4B4B"/>
              </a:solidFill>
            </a:endParaRPr>
          </a:p>
          <a:p>
            <a:pPr marL="730250" lvl="2" algn="just"/>
            <a:br>
              <a:rPr lang="nl-BE" sz="1600" dirty="0">
                <a:ea typeface="Tahoma" panose="020B0604030504040204" pitchFamily="34" charset="0"/>
                <a:cs typeface="Tahoma" panose="020B0604030504040204" pitchFamily="34" charset="0"/>
              </a:rPr>
            </a:br>
            <a:endParaRPr lang="nl-BE" sz="1600" dirty="0">
              <a:ea typeface="Tahoma" panose="020B0604030504040204" pitchFamily="34" charset="0"/>
              <a:cs typeface="Tahoma" panose="020B0604030504040204" pitchFamily="34" charset="0"/>
            </a:endParaRPr>
          </a:p>
          <a:p>
            <a:endParaRPr lang="nl-BE" sz="1500" dirty="0">
              <a:solidFill>
                <a:srgbClr val="4B4B4B"/>
              </a:solidFill>
              <a:ea typeface="Tahoma" panose="020B0604030504040204" pitchFamily="34" charset="0"/>
              <a:cs typeface="Tahoma" panose="020B0604030504040204" pitchFamily="34" charset="0"/>
            </a:endParaRPr>
          </a:p>
          <a:p>
            <a:endParaRPr lang="nl-BE" dirty="0">
              <a:solidFill>
                <a:srgbClr val="4B4B4B"/>
              </a:solidFill>
            </a:endParaRPr>
          </a:p>
        </p:txBody>
      </p:sp>
      <p:sp>
        <p:nvSpPr>
          <p:cNvPr id="4" name="Title 5"/>
          <p:cNvSpPr txBox="1">
            <a:spLocks/>
          </p:cNvSpPr>
          <p:nvPr/>
        </p:nvSpPr>
        <p:spPr>
          <a:xfrm>
            <a:off x="1331640" y="998731"/>
            <a:ext cx="6534726" cy="56612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dirty="0">
                <a:solidFill>
                  <a:srgbClr val="0E6F78"/>
                </a:solidFill>
              </a:rPr>
              <a:t>Let op medicatie! </a:t>
            </a:r>
            <a:endParaRPr lang="nl-BE" sz="3000" b="1" dirty="0">
              <a:solidFill>
                <a:srgbClr val="0E6F7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36" y="904662"/>
            <a:ext cx="1150501" cy="812118"/>
          </a:xfrm>
          <a:prstGeom prst="rect">
            <a:avLst/>
          </a:prstGeom>
        </p:spPr>
      </p:pic>
      <p:pic>
        <p:nvPicPr>
          <p:cNvPr id="9"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98424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a:solidFill>
                  <a:srgbClr val="4B4B4B"/>
                </a:solidFill>
              </a:rPr>
              <a:t>Specifieke </a:t>
            </a:r>
            <a:r>
              <a:rPr lang="nl-BE" b="1" dirty="0">
                <a:solidFill>
                  <a:srgbClr val="4B4B4B"/>
                </a:solidFill>
              </a:rPr>
              <a:t>risicovolle medicatie </a:t>
            </a:r>
            <a:r>
              <a:rPr lang="nl-BE" dirty="0">
                <a:solidFill>
                  <a:srgbClr val="4B4B4B"/>
                </a:solidFill>
              </a:rPr>
              <a:t>gebruikt zoals psychofarmaca: </a:t>
            </a:r>
          </a:p>
          <a:p>
            <a:pPr lvl="1"/>
            <a:r>
              <a:rPr lang="nl-BE" dirty="0">
                <a:solidFill>
                  <a:srgbClr val="4B4B4B"/>
                </a:solidFill>
              </a:rPr>
              <a:t>Sedativa, vnl. benzodiazepines</a:t>
            </a:r>
          </a:p>
          <a:p>
            <a:pPr lvl="1"/>
            <a:r>
              <a:rPr lang="nl-BE" dirty="0">
                <a:solidFill>
                  <a:srgbClr val="4B4B4B"/>
                </a:solidFill>
              </a:rPr>
              <a:t>Antidepressiva</a:t>
            </a:r>
          </a:p>
          <a:p>
            <a:pPr lvl="1"/>
            <a:r>
              <a:rPr lang="nl-BE" dirty="0">
                <a:solidFill>
                  <a:srgbClr val="4B4B4B"/>
                </a:solidFill>
              </a:rPr>
              <a:t>Antipsychotica, vnl. de klassieke antipsychotica</a:t>
            </a:r>
          </a:p>
          <a:p>
            <a:pPr marL="0" indent="0">
              <a:buNone/>
            </a:pPr>
            <a:endParaRPr lang="nl-BE" dirty="0"/>
          </a:p>
        </p:txBody>
      </p:sp>
      <p:sp>
        <p:nvSpPr>
          <p:cNvPr id="4" name="Title 5"/>
          <p:cNvSpPr txBox="1">
            <a:spLocks noGrp="1"/>
          </p:cNvSpPr>
          <p:nvPr>
            <p:ph type="title"/>
          </p:nvPr>
        </p:nvSpPr>
        <p:spPr>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dirty="0">
                <a:solidFill>
                  <a:srgbClr val="0E6F78"/>
                </a:solidFill>
              </a:rPr>
              <a:t>Let op medicatie! </a:t>
            </a:r>
            <a:endParaRPr lang="nl-BE" sz="3000" b="1" dirty="0">
              <a:solidFill>
                <a:srgbClr val="0E6F7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298" y="621848"/>
            <a:ext cx="1150501" cy="812118"/>
          </a:xfrm>
          <a:prstGeom prst="rect">
            <a:avLst/>
          </a:prstGeom>
        </p:spPr>
      </p:pic>
    </p:spTree>
    <p:extLst>
      <p:ext uri="{BB962C8B-B14F-4D97-AF65-F5344CB8AC3E}">
        <p14:creationId xmlns:p14="http://schemas.microsoft.com/office/powerpoint/2010/main" val="123486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85900" y="1443517"/>
            <a:ext cx="6272454" cy="3996444"/>
          </a:xfrm>
        </p:spPr>
        <p:txBody>
          <a:bodyPr>
            <a:noAutofit/>
          </a:bodyPr>
          <a:lstStyle/>
          <a:p>
            <a:pPr marL="342900" algn="just"/>
            <a:r>
              <a:rPr lang="nl-BE" sz="2400" dirty="0">
                <a:solidFill>
                  <a:srgbClr val="4B4B4B"/>
                </a:solidFill>
                <a:ea typeface="Tahoma" panose="020B0604030504040204" pitchFamily="34" charset="0"/>
                <a:cs typeface="Tahoma" panose="020B0604030504040204" pitchFamily="34" charset="0"/>
              </a:rPr>
              <a:t>Duidelijk verband aangetoond tussen verhoogd valrisico bij ouderen en gebruik van psychofarmaca: </a:t>
            </a:r>
          </a:p>
          <a:p>
            <a:pPr marL="642938" lvl="1" algn="just"/>
            <a:r>
              <a:rPr lang="nl-BE" sz="2000" dirty="0">
                <a:solidFill>
                  <a:srgbClr val="4B4B4B"/>
                </a:solidFill>
                <a:ea typeface="Tahoma" panose="020B0604030504040204" pitchFamily="34" charset="0"/>
                <a:cs typeface="Tahoma" panose="020B0604030504040204" pitchFamily="34" charset="0"/>
              </a:rPr>
              <a:t>Valrisico ongeveer </a:t>
            </a:r>
            <a:r>
              <a:rPr lang="nl-BE" sz="2000" b="1" dirty="0">
                <a:solidFill>
                  <a:srgbClr val="9C287B"/>
                </a:solidFill>
                <a:ea typeface="Tahoma" panose="020B0604030504040204" pitchFamily="34" charset="0"/>
                <a:cs typeface="Tahoma" panose="020B0604030504040204" pitchFamily="34" charset="0"/>
              </a:rPr>
              <a:t>x </a:t>
            </a:r>
            <a:r>
              <a:rPr lang="nl-NL" sz="2000" b="1" dirty="0">
                <a:solidFill>
                  <a:srgbClr val="9C287B"/>
                </a:solidFill>
                <a:ea typeface="Tahoma" panose="020B0604030504040204" pitchFamily="34" charset="0"/>
                <a:cs typeface="Tahoma" panose="020B0604030504040204" pitchFamily="34" charset="0"/>
              </a:rPr>
              <a:t>1,7 </a:t>
            </a:r>
            <a:r>
              <a:rPr lang="nl-BE" sz="2000" b="1" dirty="0">
                <a:solidFill>
                  <a:srgbClr val="9C287B"/>
                </a:solidFill>
                <a:ea typeface="Tahoma" panose="020B0604030504040204" pitchFamily="34" charset="0"/>
                <a:cs typeface="Tahoma" panose="020B0604030504040204" pitchFamily="34" charset="0"/>
              </a:rPr>
              <a:t>!!</a:t>
            </a:r>
          </a:p>
          <a:p>
            <a:pPr marL="428625" lvl="1" indent="0" algn="just">
              <a:spcBef>
                <a:spcPts val="0"/>
              </a:spcBef>
              <a:buNone/>
            </a:pPr>
            <a:endParaRPr lang="nl-BE" sz="1500" b="1" dirty="0">
              <a:solidFill>
                <a:srgbClr val="9C287B"/>
              </a:solidFill>
              <a:ea typeface="Tahoma" panose="020B0604030504040204" pitchFamily="34" charset="0"/>
              <a:cs typeface="Tahoma" panose="020B0604030504040204" pitchFamily="34" charset="0"/>
            </a:endParaRPr>
          </a:p>
          <a:p>
            <a:pPr marL="342900" algn="just">
              <a:spcBef>
                <a:spcPts val="0"/>
              </a:spcBef>
            </a:pPr>
            <a:r>
              <a:rPr lang="nl-BE" sz="2400" dirty="0">
                <a:solidFill>
                  <a:srgbClr val="4B4B4B"/>
                </a:solidFill>
                <a:ea typeface="Tahoma" panose="020B0604030504040204" pitchFamily="34" charset="0"/>
                <a:cs typeface="Tahoma" panose="020B0604030504040204" pitchFamily="34" charset="0"/>
              </a:rPr>
              <a:t>Ouderen metaboliseren deze molecules trager en zijn gevoeliger voor de mogelijke neveneffecten van deze medicatie zoals: </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Sedatie</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Duizeligheid </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Orthostatische hypotensie </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Cognitieve achteruitgang</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Delier</a:t>
            </a:r>
          </a:p>
          <a:p>
            <a:pPr marL="642938" lvl="1" algn="just">
              <a:spcBef>
                <a:spcPts val="0"/>
              </a:spcBef>
            </a:pPr>
            <a:r>
              <a:rPr lang="nl-BE" sz="2000" dirty="0">
                <a:solidFill>
                  <a:srgbClr val="4B4B4B"/>
                </a:solidFill>
                <a:ea typeface="Tahoma" panose="020B0604030504040204" pitchFamily="34" charset="0"/>
                <a:cs typeface="Tahoma" panose="020B0604030504040204" pitchFamily="34" charset="0"/>
              </a:rPr>
              <a:t>Afhankelijkheid</a:t>
            </a:r>
          </a:p>
        </p:txBody>
      </p:sp>
      <p:sp>
        <p:nvSpPr>
          <p:cNvPr id="4" name="Title 5"/>
          <p:cNvSpPr txBox="1">
            <a:spLocks/>
          </p:cNvSpPr>
          <p:nvPr/>
        </p:nvSpPr>
        <p:spPr>
          <a:xfrm>
            <a:off x="1354764" y="656900"/>
            <a:ext cx="6534726" cy="56612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dirty="0">
                <a:solidFill>
                  <a:srgbClr val="0E6F78"/>
                </a:solidFill>
              </a:rPr>
              <a:t>Psychofarmaca en vallen</a:t>
            </a:r>
            <a:endParaRPr lang="nl-BE" sz="3000" b="1" dirty="0">
              <a:solidFill>
                <a:srgbClr val="0E6F78"/>
              </a:solidFill>
            </a:endParaRP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4089" y="6145589"/>
            <a:ext cx="1055072" cy="324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161" y="6145589"/>
            <a:ext cx="540000" cy="405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161" y="6145589"/>
            <a:ext cx="1501549" cy="432000"/>
          </a:xfrm>
          <a:prstGeom prst="rect">
            <a:avLst/>
          </a:prstGeom>
        </p:spPr>
      </p:pic>
    </p:spTree>
    <p:extLst>
      <p:ext uri="{BB962C8B-B14F-4D97-AF65-F5344CB8AC3E}">
        <p14:creationId xmlns:p14="http://schemas.microsoft.com/office/powerpoint/2010/main" val="162995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750" b="1" dirty="0">
                <a:solidFill>
                  <a:srgbClr val="0E6F78"/>
                </a:solidFill>
                <a:ea typeface="Tahoma" panose="020B0604030504040204" pitchFamily="34" charset="0"/>
                <a:cs typeface="Tahoma" panose="020B0604030504040204" pitchFamily="34" charset="0"/>
              </a:rPr>
              <a:t>Agenda</a:t>
            </a:r>
          </a:p>
        </p:txBody>
      </p:sp>
      <p:sp>
        <p:nvSpPr>
          <p:cNvPr id="3" name="Tijdelijke aanduiding voor inhoud 2"/>
          <p:cNvSpPr>
            <a:spLocks noGrp="1"/>
          </p:cNvSpPr>
          <p:nvPr>
            <p:ph idx="1"/>
          </p:nvPr>
        </p:nvSpPr>
        <p:spPr/>
        <p:txBody>
          <a:bodyPr/>
          <a:lstStyle/>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Kennismaking</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Valpreventie</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Psychofarmaca en vallen</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Opstart en afbouw van benzodiazepines</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Multidisciplinaire samenwerking</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Evaluatie MFO</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Casussen</a:t>
            </a:r>
          </a:p>
          <a:p>
            <a:pPr marL="400050" indent="-400050">
              <a:buFont typeface="+mj-lt"/>
              <a:buAutoNum type="arabicPeriod"/>
            </a:pPr>
            <a:r>
              <a:rPr lang="nl-BE" dirty="0">
                <a:solidFill>
                  <a:srgbClr val="4B4B4B"/>
                </a:solidFill>
                <a:latin typeface="+mj-lt"/>
                <a:ea typeface="Tahoma" panose="020B0604030504040204" pitchFamily="34" charset="0"/>
                <a:cs typeface="Tahoma" panose="020B0604030504040204" pitchFamily="34" charset="0"/>
              </a:rPr>
              <a:t>Nabespreking en slot</a:t>
            </a:r>
          </a:p>
        </p:txBody>
      </p:sp>
      <p:pic>
        <p:nvPicPr>
          <p:cNvPr id="7"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4140543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40" y="498467"/>
            <a:ext cx="6793384" cy="53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9742" y="5697252"/>
            <a:ext cx="3510390" cy="253916"/>
          </a:xfrm>
          <a:prstGeom prst="rect">
            <a:avLst/>
          </a:prstGeom>
          <a:noFill/>
        </p:spPr>
        <p:txBody>
          <a:bodyPr wrap="square" rtlCol="0">
            <a:spAutoFit/>
          </a:bodyPr>
          <a:lstStyle/>
          <a:p>
            <a:pPr marL="0" lvl="1" algn="just"/>
            <a:r>
              <a:rPr lang="nl-BE" sz="1050" i="1" dirty="0">
                <a:solidFill>
                  <a:srgbClr val="4B4B4B"/>
                </a:solidFill>
              </a:rPr>
              <a:t>Bron: </a:t>
            </a:r>
            <a:r>
              <a:rPr lang="nl-BE" sz="1050" i="1" dirty="0">
                <a:solidFill>
                  <a:srgbClr val="4B4B4B"/>
                </a:solidFill>
                <a:hlinkClick r:id="rId4"/>
              </a:rPr>
              <a:t>www.vad.be</a:t>
            </a:r>
            <a:r>
              <a:rPr lang="nl-BE" sz="1050" i="1" dirty="0">
                <a:solidFill>
                  <a:srgbClr val="4B4B4B"/>
                </a:solidFill>
              </a:rPr>
              <a:t> </a:t>
            </a:r>
          </a:p>
        </p:txBody>
      </p:sp>
      <p:pic>
        <p:nvPicPr>
          <p:cNvPr id="8"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022" y="6356044"/>
            <a:ext cx="1055072" cy="324000"/>
          </a:xfrm>
          <a:prstGeom prst="rect">
            <a:avLst/>
          </a:prstGeom>
          <a:solidFill>
            <a:srgbClr val="FFFFFF"/>
          </a:solidFill>
          <a:ln>
            <a:noFill/>
          </a:ln>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4094" y="6275044"/>
            <a:ext cx="540000" cy="405000"/>
          </a:xfrm>
          <a:prstGeom prst="rect">
            <a:avLst/>
          </a:prstGeom>
          <a:noFill/>
          <a:ln w="9525">
            <a:noFill/>
            <a:miter lim="800000"/>
            <a:headEnd/>
            <a:tailEnd/>
          </a:ln>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4094" y="6245326"/>
            <a:ext cx="1501549" cy="432000"/>
          </a:xfrm>
          <a:prstGeom prst="rect">
            <a:avLst/>
          </a:prstGeom>
        </p:spPr>
      </p:pic>
    </p:spTree>
    <p:extLst>
      <p:ext uri="{BB962C8B-B14F-4D97-AF65-F5344CB8AC3E}">
        <p14:creationId xmlns:p14="http://schemas.microsoft.com/office/powerpoint/2010/main" val="363200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b="1" dirty="0">
                <a:solidFill>
                  <a:srgbClr val="0E6F78"/>
                </a:solidFill>
              </a:rPr>
              <a:t>Wat kunnen we doen?</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BE" dirty="0">
                <a:solidFill>
                  <a:srgbClr val="4B4B4B"/>
                </a:solidFill>
              </a:rPr>
              <a:t>Het rationaliseren van het geneesmiddelenbeleid is een effectieve manier om het aantal </a:t>
            </a:r>
            <a:r>
              <a:rPr lang="nl-BE" b="1" dirty="0">
                <a:solidFill>
                  <a:srgbClr val="4B4B4B"/>
                </a:solidFill>
              </a:rPr>
              <a:t>valincidenten</a:t>
            </a:r>
            <a:r>
              <a:rPr lang="nl-BE" dirty="0">
                <a:solidFill>
                  <a:srgbClr val="4B4B4B"/>
                </a:solidFill>
              </a:rPr>
              <a:t> te </a:t>
            </a:r>
            <a:r>
              <a:rPr lang="nl-BE" b="1" dirty="0">
                <a:solidFill>
                  <a:srgbClr val="4B4B4B"/>
                </a:solidFill>
              </a:rPr>
              <a:t>verminderen</a:t>
            </a:r>
            <a:r>
              <a:rPr lang="nl-BE" dirty="0">
                <a:solidFill>
                  <a:srgbClr val="4B4B4B"/>
                </a:solidFill>
              </a:rPr>
              <a:t>:</a:t>
            </a:r>
          </a:p>
          <a:p>
            <a:r>
              <a:rPr lang="nl-BE" dirty="0">
                <a:solidFill>
                  <a:srgbClr val="4B4B4B"/>
                </a:solidFill>
              </a:rPr>
              <a:t>Graduele, stapsgewijze afbouw van psychofarmaca reduceert significant het aantal valincidenten</a:t>
            </a:r>
          </a:p>
          <a:p>
            <a:r>
              <a:rPr lang="nl-BE" dirty="0">
                <a:solidFill>
                  <a:srgbClr val="4B4B4B"/>
                </a:solidFill>
              </a:rPr>
              <a:t>Aanpassing van voorschrijfgedrag van artsen kan het valrisico op significante wijze reduceren.</a:t>
            </a:r>
          </a:p>
          <a:p>
            <a:r>
              <a:rPr lang="nl-BE" dirty="0">
                <a:solidFill>
                  <a:srgbClr val="4B4B4B"/>
                </a:solidFill>
              </a:rPr>
              <a:t>Het afbouwen/stoppen van psychofarmaca bij ouderen is mogelijk zowel voor benzodiazepines, antipsychotica en antidepressiva.</a:t>
            </a:r>
          </a:p>
          <a:p>
            <a:r>
              <a:rPr lang="nl-BE" dirty="0">
                <a:solidFill>
                  <a:srgbClr val="4B4B4B"/>
                </a:solidFill>
              </a:rPr>
              <a:t>Het aanbieden van een gestructureerde educatiefolder over benzodiazepines motiveert ouderen om hierover een gesprek aan te gaan met hun huisarts of apotheker, wat resulteert in een significante afbouw van medicatie. Deze educatiebrochure is verkrijgbaar via www.valpreventie.be</a:t>
            </a:r>
          </a:p>
        </p:txBody>
      </p:sp>
    </p:spTree>
    <p:extLst>
      <p:ext uri="{BB962C8B-B14F-4D97-AF65-F5344CB8AC3E}">
        <p14:creationId xmlns:p14="http://schemas.microsoft.com/office/powerpoint/2010/main" val="343863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77634" y="1063229"/>
            <a:ext cx="6534726" cy="857250"/>
          </a:xfrm>
        </p:spPr>
        <p:txBody>
          <a:bodyPr>
            <a:noAutofit/>
          </a:bodyPr>
          <a:lstStyle/>
          <a:p>
            <a:pPr marL="685800" indent="-685800" algn="ctr">
              <a:buFont typeface="+mj-lt"/>
              <a:buAutoNum type="arabicPeriod" startAt="4"/>
            </a:pPr>
            <a:r>
              <a:rPr lang="nl-BE" sz="3600" b="1" dirty="0">
                <a:solidFill>
                  <a:srgbClr val="0E6F78"/>
                </a:solidFill>
                <a:ea typeface="Tahoma" panose="020B0604030504040204" pitchFamily="34" charset="0"/>
                <a:cs typeface="Tahoma" panose="020B0604030504040204" pitchFamily="34" charset="0"/>
              </a:rPr>
              <a:t>Opstart en afbouw van benzodiazepines</a:t>
            </a:r>
            <a:endParaRPr lang="nl-BE" sz="3600" b="1" dirty="0">
              <a:solidFill>
                <a:srgbClr val="4B4B4B"/>
              </a:solidFill>
              <a:latin typeface="+mn-lt"/>
            </a:endParaRPr>
          </a:p>
        </p:txBody>
      </p:sp>
      <p:pic>
        <p:nvPicPr>
          <p:cNvPr id="5" name="Tijdelijke aanduiding voor afbeelding 4"/>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2393" r="12393"/>
          <a:stretch>
            <a:fillRect/>
          </a:stretch>
        </p:blipFill>
        <p:spPr>
          <a:xfrm>
            <a:off x="0" y="2187575"/>
            <a:ext cx="3619500" cy="2713038"/>
          </a:xfr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87277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512903" y="1359916"/>
            <a:ext cx="6172200" cy="4345130"/>
          </a:xfrm>
        </p:spPr>
        <p:txBody>
          <a:bodyPr>
            <a:noAutofit/>
          </a:bodyPr>
          <a:lstStyle/>
          <a:p>
            <a:pPr marL="0" lvl="0" indent="0" algn="just">
              <a:buNone/>
            </a:pPr>
            <a:r>
              <a:rPr lang="nl-BE" sz="2400" dirty="0">
                <a:solidFill>
                  <a:srgbClr val="4B4B4B"/>
                </a:solidFill>
                <a:ea typeface="Tahoma" panose="020B0604030504040204" pitchFamily="34" charset="0"/>
                <a:cs typeface="Tahoma" panose="020B0604030504040204" pitchFamily="34" charset="0"/>
              </a:rPr>
              <a:t>Elk benzodiazepine</a:t>
            </a:r>
            <a:r>
              <a:rPr lang="nl-BE" dirty="0">
                <a:solidFill>
                  <a:srgbClr val="4B4B4B"/>
                </a:solidFill>
                <a:ea typeface="Tahoma" panose="020B0604030504040204" pitchFamily="34" charset="0"/>
                <a:cs typeface="Tahoma" panose="020B0604030504040204" pitchFamily="34" charset="0"/>
              </a:rPr>
              <a:t>: </a:t>
            </a:r>
          </a:p>
          <a:p>
            <a:pPr lvl="1" algn="just"/>
            <a:r>
              <a:rPr lang="nl-BE" sz="2000" dirty="0">
                <a:solidFill>
                  <a:srgbClr val="007114"/>
                </a:solidFill>
                <a:ea typeface="Tahoma" panose="020B0604030504040204" pitchFamily="34" charset="0"/>
                <a:cs typeface="Tahoma" panose="020B0604030504040204" pitchFamily="34" charset="0"/>
              </a:rPr>
              <a:t>START</a:t>
            </a:r>
            <a:r>
              <a:rPr lang="nl-BE" sz="2000" dirty="0">
                <a:solidFill>
                  <a:srgbClr val="4B4B4B"/>
                </a:solidFill>
                <a:ea typeface="Tahoma" panose="020B0604030504040204" pitchFamily="34" charset="0"/>
                <a:cs typeface="Tahoma" panose="020B0604030504040204" pitchFamily="34" charset="0"/>
              </a:rPr>
              <a:t>: </a:t>
            </a:r>
          </a:p>
          <a:p>
            <a:pPr marL="1028700" lvl="2" indent="-342900" algn="just">
              <a:buAutoNum type="arabicPeriod"/>
            </a:pPr>
            <a:r>
              <a:rPr lang="nl-BE" sz="1800" dirty="0">
                <a:solidFill>
                  <a:srgbClr val="4B4B4B"/>
                </a:solidFill>
                <a:ea typeface="Tahoma" panose="020B0604030504040204" pitchFamily="34" charset="0"/>
                <a:cs typeface="Tahoma" panose="020B0604030504040204" pitchFamily="34" charset="0"/>
              </a:rPr>
              <a:t>Overweeg niet-farmacologische therapie (zie volgende dia)</a:t>
            </a:r>
          </a:p>
          <a:p>
            <a:pPr marL="1028700" lvl="2" indent="-342900" algn="just">
              <a:buFont typeface="Arial" panose="020B0604020202020204" pitchFamily="34" charset="0"/>
              <a:buAutoNum type="arabicPeriod"/>
            </a:pPr>
            <a:r>
              <a:rPr lang="nl-BE" sz="1800" dirty="0">
                <a:solidFill>
                  <a:srgbClr val="4B4B4B"/>
                </a:solidFill>
                <a:ea typeface="Tahoma" panose="020B0604030504040204" pitchFamily="34" charset="0"/>
                <a:cs typeface="Tahoma" panose="020B0604030504040204" pitchFamily="34" charset="0"/>
              </a:rPr>
              <a:t>Verkies een intermediair werkend of Z-product aan de halve dosering van jongvolwassenen voor </a:t>
            </a:r>
            <a:r>
              <a:rPr lang="nl-BE" sz="1800" b="1" dirty="0">
                <a:solidFill>
                  <a:srgbClr val="4B4B4B"/>
                </a:solidFill>
                <a:ea typeface="Tahoma" panose="020B0604030504040204" pitchFamily="34" charset="0"/>
                <a:cs typeface="Tahoma" panose="020B0604030504040204" pitchFamily="34" charset="0"/>
              </a:rPr>
              <a:t>niet langer dan 1 tot 2 weken </a:t>
            </a:r>
            <a:r>
              <a:rPr lang="nl-BE" sz="1800" dirty="0">
                <a:solidFill>
                  <a:srgbClr val="4B4B4B"/>
                </a:solidFill>
                <a:ea typeface="Tahoma" panose="020B0604030504040204" pitchFamily="34" charset="0"/>
                <a:cs typeface="Tahoma" panose="020B0604030504040204" pitchFamily="34" charset="0"/>
              </a:rPr>
              <a:t>(tolerantie voor de gewenste en sommige ongewenste effecten na 1 tot 2 weken inname. Psychische en fysieke afhankelijkheid na 1 tot 2 weken inname)</a:t>
            </a:r>
          </a:p>
          <a:p>
            <a:pPr marL="1028700" lvl="2" indent="-342900" algn="just">
              <a:buFont typeface="Arial" panose="020B0604020202020204" pitchFamily="34" charset="0"/>
              <a:buAutoNum type="arabicPeriod"/>
            </a:pPr>
            <a:r>
              <a:rPr lang="nl-BE" sz="1800" dirty="0">
                <a:solidFill>
                  <a:srgbClr val="4B4B4B"/>
                </a:solidFill>
                <a:ea typeface="Tahoma" panose="020B0604030504040204" pitchFamily="34" charset="0"/>
                <a:cs typeface="Tahoma" panose="020B0604030504040204" pitchFamily="34" charset="0"/>
              </a:rPr>
              <a:t>Leg de patiënt goed uit dat het benzodiazepine slechts tijdelijk mag worden ingenomen en noteer de </a:t>
            </a:r>
            <a:r>
              <a:rPr lang="nl-BE" sz="1800" b="1" dirty="0">
                <a:solidFill>
                  <a:srgbClr val="4B4B4B"/>
                </a:solidFill>
                <a:ea typeface="Tahoma" panose="020B0604030504040204" pitchFamily="34" charset="0"/>
                <a:cs typeface="Tahoma" panose="020B0604030504040204" pitchFamily="34" charset="0"/>
              </a:rPr>
              <a:t>stopdatum</a:t>
            </a:r>
            <a:r>
              <a:rPr lang="nl-BE" sz="1800" dirty="0">
                <a:solidFill>
                  <a:srgbClr val="4B4B4B"/>
                </a:solidFill>
                <a:ea typeface="Tahoma" panose="020B0604030504040204" pitchFamily="34" charset="0"/>
                <a:cs typeface="Tahoma" panose="020B0604030504040204" pitchFamily="34" charset="0"/>
              </a:rPr>
              <a:t> op de verpakking</a:t>
            </a:r>
          </a:p>
        </p:txBody>
      </p:sp>
      <p:sp>
        <p:nvSpPr>
          <p:cNvPr id="4" name="Title 5"/>
          <p:cNvSpPr txBox="1">
            <a:spLocks/>
          </p:cNvSpPr>
          <p:nvPr/>
        </p:nvSpPr>
        <p:spPr>
          <a:xfrm>
            <a:off x="1331640" y="751850"/>
            <a:ext cx="6534726" cy="56612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dirty="0">
                <a:solidFill>
                  <a:srgbClr val="0E6F78"/>
                </a:solidFill>
              </a:rPr>
              <a:t>Opstart benzodiazepine</a:t>
            </a:r>
            <a:endParaRPr lang="nl-BE" sz="3000" b="1" dirty="0">
              <a:solidFill>
                <a:srgbClr val="0E6F78"/>
              </a:solidFill>
            </a:endParaRPr>
          </a:p>
        </p:txBody>
      </p:sp>
      <p:sp>
        <p:nvSpPr>
          <p:cNvPr id="2" name="TextBox 1"/>
          <p:cNvSpPr txBox="1"/>
          <p:nvPr/>
        </p:nvSpPr>
        <p:spPr>
          <a:xfrm>
            <a:off x="2098636" y="6472723"/>
            <a:ext cx="2646294" cy="253916"/>
          </a:xfrm>
          <a:prstGeom prst="rect">
            <a:avLst/>
          </a:prstGeom>
          <a:noFill/>
        </p:spPr>
        <p:txBody>
          <a:bodyPr wrap="square" rtlCol="0">
            <a:spAutoFit/>
          </a:bodyPr>
          <a:lstStyle/>
          <a:p>
            <a:pPr marL="0" lvl="1" algn="just"/>
            <a:r>
              <a:rPr lang="nl-BE" sz="1050" i="1" dirty="0">
                <a:solidFill>
                  <a:srgbClr val="4B4B4B"/>
                </a:solidFill>
              </a:rPr>
              <a:t>Bron: GheOP3S-tool-Versie 2-sept 2014; BCFI</a:t>
            </a: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184" y="6472723"/>
            <a:ext cx="1055072" cy="324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256" y="6432223"/>
            <a:ext cx="540000" cy="405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2451" y="6405223"/>
            <a:ext cx="1501549" cy="432000"/>
          </a:xfrm>
          <a:prstGeom prst="rect">
            <a:avLst/>
          </a:prstGeom>
        </p:spPr>
      </p:pic>
    </p:spTree>
    <p:extLst>
      <p:ext uri="{BB962C8B-B14F-4D97-AF65-F5344CB8AC3E}">
        <p14:creationId xmlns:p14="http://schemas.microsoft.com/office/powerpoint/2010/main" val="2779542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201"/>
          <a:stretch/>
        </p:blipFill>
        <p:spPr>
          <a:xfrm>
            <a:off x="1258491" y="928942"/>
            <a:ext cx="6661881" cy="4552286"/>
          </a:xfrm>
          <a:prstGeom prst="rect">
            <a:avLst/>
          </a:prstGeom>
        </p:spPr>
      </p:pic>
      <p:pic>
        <p:nvPicPr>
          <p:cNvPr id="6"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846878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52370"/>
            <a:ext cx="8229600" cy="4785395"/>
          </a:xfrm>
        </p:spPr>
        <p:txBody>
          <a:bodyPr>
            <a:normAutofit/>
          </a:bodyPr>
          <a:lstStyle/>
          <a:p>
            <a:pPr marL="0" indent="0" algn="just">
              <a:buNone/>
            </a:pPr>
            <a:r>
              <a:rPr lang="nl-BE" sz="2800" dirty="0">
                <a:solidFill>
                  <a:srgbClr val="4B4B4B"/>
                </a:solidFill>
                <a:ea typeface="Tahoma" panose="020B0604030504040204" pitchFamily="34" charset="0"/>
                <a:cs typeface="Tahoma" panose="020B0604030504040204" pitchFamily="34" charset="0"/>
              </a:rPr>
              <a:t>Afbouw</a:t>
            </a:r>
            <a:r>
              <a:rPr lang="nl-BE" sz="2800" b="1" dirty="0">
                <a:solidFill>
                  <a:srgbClr val="4B4B4B"/>
                </a:solidFill>
                <a:ea typeface="Tahoma" panose="020B0604030504040204" pitchFamily="34" charset="0"/>
                <a:cs typeface="Tahoma" panose="020B0604030504040204" pitchFamily="34" charset="0"/>
              </a:rPr>
              <a:t> langdurige behandeling</a:t>
            </a:r>
          </a:p>
          <a:p>
            <a:pPr lvl="1" algn="just"/>
            <a:r>
              <a:rPr lang="nl-BE" sz="2400" dirty="0">
                <a:solidFill>
                  <a:srgbClr val="4B4B4B"/>
                </a:solidFill>
                <a:ea typeface="Tahoma" panose="020B0604030504040204" pitchFamily="34" charset="0"/>
                <a:cs typeface="Tahoma" panose="020B0604030504040204" pitchFamily="34" charset="0"/>
              </a:rPr>
              <a:t>Een geleidelijke vermindering van dosis is te verkiezen boven plotse stopzetting van behandeling</a:t>
            </a:r>
          </a:p>
          <a:p>
            <a:pPr lvl="1" algn="just"/>
            <a:r>
              <a:rPr lang="nl-BE" sz="2400" dirty="0">
                <a:solidFill>
                  <a:srgbClr val="4B4B4B"/>
                </a:solidFill>
                <a:ea typeface="Tahoma" panose="020B0604030504040204" pitchFamily="34" charset="0"/>
                <a:cs typeface="Tahoma" panose="020B0604030504040204" pitchFamily="34" charset="0"/>
              </a:rPr>
              <a:t>Dosis kan ↓ worden met 10 – 25% van de initiële dosis om de 1 à 2 weken</a:t>
            </a:r>
          </a:p>
          <a:p>
            <a:pPr lvl="1" algn="just"/>
            <a:r>
              <a:rPr lang="nl-BE" sz="2400" dirty="0">
                <a:solidFill>
                  <a:srgbClr val="4B4B4B"/>
                </a:solidFill>
                <a:ea typeface="Tahoma" panose="020B0604030504040204" pitchFamily="34" charset="0"/>
                <a:cs typeface="Tahoma" panose="020B0604030504040204" pitchFamily="34" charset="0"/>
              </a:rPr>
              <a:t>Niet aangewezen om van type BDZ te veranderen</a:t>
            </a:r>
          </a:p>
          <a:p>
            <a:pPr lvl="1" algn="just"/>
            <a:r>
              <a:rPr lang="nl-BE" sz="2400" dirty="0">
                <a:solidFill>
                  <a:srgbClr val="4B4B4B"/>
                </a:solidFill>
                <a:ea typeface="Tahoma" panose="020B0604030504040204" pitchFamily="34" charset="0"/>
                <a:cs typeface="Tahoma" panose="020B0604030504040204" pitchFamily="34" charset="0"/>
              </a:rPr>
              <a:t>Niet aangewezen om een ander GM toe te voegen</a:t>
            </a:r>
            <a:endParaRPr lang="nl-BE" sz="2200" dirty="0">
              <a:solidFill>
                <a:srgbClr val="4B4B4B"/>
              </a:solidFill>
              <a:ea typeface="Tahoma" panose="020B0604030504040204" pitchFamily="34" charset="0"/>
              <a:cs typeface="Tahoma" panose="020B0604030504040204" pitchFamily="34" charset="0"/>
            </a:endParaRPr>
          </a:p>
          <a:p>
            <a:pPr marL="0" indent="0">
              <a:buNone/>
            </a:pPr>
            <a:endParaRPr lang="nl-BE" sz="2400" i="1" dirty="0">
              <a:solidFill>
                <a:srgbClr val="4B4B4B"/>
              </a:solidFill>
              <a:ea typeface="Tahoma" panose="020B0604030504040204" pitchFamily="34" charset="0"/>
              <a:cs typeface="Tahoma" panose="020B0604030504040204" pitchFamily="34" charset="0"/>
            </a:endParaRPr>
          </a:p>
        </p:txBody>
      </p:sp>
      <p:sp>
        <p:nvSpPr>
          <p:cNvPr id="4" name="TextBox 3"/>
          <p:cNvSpPr txBox="1"/>
          <p:nvPr/>
        </p:nvSpPr>
        <p:spPr>
          <a:xfrm>
            <a:off x="107504" y="6483877"/>
            <a:ext cx="4680520" cy="307777"/>
          </a:xfrm>
          <a:prstGeom prst="rect">
            <a:avLst/>
          </a:prstGeom>
          <a:noFill/>
        </p:spPr>
        <p:txBody>
          <a:bodyPr wrap="square" rtlCol="0">
            <a:spAutoFit/>
          </a:bodyPr>
          <a:lstStyle/>
          <a:p>
            <a:pPr marL="0" lvl="1" algn="just"/>
            <a:r>
              <a:rPr lang="nl-BE" sz="1400" i="1" dirty="0">
                <a:solidFill>
                  <a:srgbClr val="4B4B4B"/>
                </a:solidFill>
              </a:rPr>
              <a:t>Bron: </a:t>
            </a:r>
            <a:r>
              <a:rPr lang="nl-BE" sz="1400" i="1" dirty="0">
                <a:solidFill>
                  <a:srgbClr val="4B4B4B"/>
                </a:solidFill>
                <a:hlinkClick r:id="rId3"/>
              </a:rPr>
              <a:t>www.valpreventie.be</a:t>
            </a:r>
            <a:r>
              <a:rPr lang="nl-BE" sz="1400" i="1" dirty="0">
                <a:solidFill>
                  <a:srgbClr val="4B4B4B"/>
                </a:solidFill>
              </a:rPr>
              <a:t> (Instructies omtrent afbouw BDZ)</a:t>
            </a:r>
          </a:p>
        </p:txBody>
      </p:sp>
      <p:sp>
        <p:nvSpPr>
          <p:cNvPr id="6" name="Title 5"/>
          <p:cNvSpPr txBox="1">
            <a:spLocks/>
          </p:cNvSpPr>
          <p:nvPr/>
        </p:nvSpPr>
        <p:spPr>
          <a:xfrm>
            <a:off x="318356" y="604508"/>
            <a:ext cx="8507288" cy="7362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E6F78"/>
                </a:solidFill>
              </a:rPr>
              <a:t>Benzodiazepine afbouwen</a:t>
            </a:r>
            <a:endParaRPr lang="nl-BE" sz="3200" b="1" dirty="0">
              <a:solidFill>
                <a:srgbClr val="0E6F78"/>
              </a:solidFill>
            </a:endParaRPr>
          </a:p>
        </p:txBody>
      </p:sp>
      <p:pic>
        <p:nvPicPr>
          <p:cNvPr id="9"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2612431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èche vers le bas 22"/>
          <p:cNvSpPr/>
          <p:nvPr/>
        </p:nvSpPr>
        <p:spPr>
          <a:xfrm rot="16200000">
            <a:off x="4198572" y="3619833"/>
            <a:ext cx="216024" cy="216023"/>
          </a:xfrm>
          <a:prstGeom prst="downArrow">
            <a:avLst/>
          </a:prstGeom>
          <a:solidFill>
            <a:srgbClr val="8E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p>
        </p:txBody>
      </p:sp>
      <p:sp>
        <p:nvSpPr>
          <p:cNvPr id="2" name="Rectangle 1"/>
          <p:cNvSpPr/>
          <p:nvPr/>
        </p:nvSpPr>
        <p:spPr>
          <a:xfrm>
            <a:off x="85849" y="116672"/>
            <a:ext cx="8972301" cy="360000"/>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err="1">
                <a:solidFill>
                  <a:schemeClr val="bg1"/>
                </a:solidFill>
                <a:latin typeface="Euphemia" panose="020B0503040102020104" pitchFamily="34" charset="0"/>
              </a:rPr>
              <a:t>Hoe</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een</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benzodiazepine</a:t>
            </a:r>
            <a:r>
              <a:rPr lang="fr-BE" sz="2400" b="1" dirty="0">
                <a:solidFill>
                  <a:schemeClr val="bg1"/>
                </a:solidFill>
                <a:latin typeface="Euphemia" panose="020B0503040102020104" pitchFamily="34" charset="0"/>
              </a:rPr>
              <a:t> of </a:t>
            </a:r>
            <a:r>
              <a:rPr lang="fr-BE" sz="2400" b="1" dirty="0" err="1">
                <a:solidFill>
                  <a:schemeClr val="bg1"/>
                </a:solidFill>
                <a:latin typeface="Euphemia" panose="020B0503040102020104" pitchFamily="34" charset="0"/>
              </a:rPr>
              <a:t>een</a:t>
            </a:r>
            <a:r>
              <a:rPr lang="fr-BE" sz="2400" b="1" dirty="0">
                <a:solidFill>
                  <a:schemeClr val="bg1"/>
                </a:solidFill>
                <a:latin typeface="Euphemia" panose="020B0503040102020104" pitchFamily="34" charset="0"/>
              </a:rPr>
              <a:t> Z-</a:t>
            </a:r>
            <a:r>
              <a:rPr lang="fr-BE" sz="2400" b="1" dirty="0" err="1">
                <a:solidFill>
                  <a:schemeClr val="bg1"/>
                </a:solidFill>
                <a:latin typeface="Euphemia" panose="020B0503040102020104" pitchFamily="34" charset="0"/>
              </a:rPr>
              <a:t>product</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afbouwen</a:t>
            </a:r>
            <a:r>
              <a:rPr lang="fr-BE" sz="2400" b="1" dirty="0">
                <a:solidFill>
                  <a:schemeClr val="bg1"/>
                </a:solidFill>
                <a:latin typeface="Euphemia" panose="020B0503040102020104" pitchFamily="34" charset="0"/>
              </a:rPr>
              <a:t>?</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696" y="133155"/>
            <a:ext cx="485800" cy="343517"/>
          </a:xfrm>
          <a:prstGeom prst="rect">
            <a:avLst/>
          </a:prstGeom>
        </p:spPr>
      </p:pic>
      <p:sp>
        <p:nvSpPr>
          <p:cNvPr id="7" name="Rectangle 6"/>
          <p:cNvSpPr/>
          <p:nvPr/>
        </p:nvSpPr>
        <p:spPr>
          <a:xfrm>
            <a:off x="85848" y="620688"/>
            <a:ext cx="8950647" cy="1512169"/>
          </a:xfrm>
          <a:prstGeom prst="rect">
            <a:avLst/>
          </a:prstGeom>
          <a:solidFill>
            <a:srgbClr val="2C3E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solidFill>
                  <a:schemeClr val="bg1"/>
                </a:solidFill>
              </a:rPr>
              <a:t>Risico’s</a:t>
            </a:r>
            <a:r>
              <a:rPr lang="fr-FR" sz="1600" b="1" dirty="0">
                <a:solidFill>
                  <a:schemeClr val="bg1"/>
                </a:solidFill>
              </a:rPr>
              <a:t> </a:t>
            </a:r>
            <a:r>
              <a:rPr lang="fr-FR" sz="1600" b="1" dirty="0" err="1">
                <a:solidFill>
                  <a:schemeClr val="bg1"/>
                </a:solidFill>
              </a:rPr>
              <a:t>verbonden</a:t>
            </a:r>
            <a:r>
              <a:rPr lang="fr-FR" sz="1600" b="1" dirty="0">
                <a:solidFill>
                  <a:schemeClr val="bg1"/>
                </a:solidFill>
              </a:rPr>
              <a:t> </a:t>
            </a:r>
            <a:r>
              <a:rPr lang="fr-FR" sz="1600" b="1" dirty="0" err="1">
                <a:solidFill>
                  <a:schemeClr val="bg1"/>
                </a:solidFill>
              </a:rPr>
              <a:t>aan</a:t>
            </a:r>
            <a:r>
              <a:rPr lang="fr-FR" sz="1600" b="1" dirty="0">
                <a:solidFill>
                  <a:schemeClr val="bg1"/>
                </a:solidFill>
              </a:rPr>
              <a:t> het </a:t>
            </a:r>
            <a:r>
              <a:rPr lang="fr-FR" sz="1600" b="1" dirty="0" err="1">
                <a:solidFill>
                  <a:schemeClr val="bg1"/>
                </a:solidFill>
              </a:rPr>
              <a:t>chronisch</a:t>
            </a:r>
            <a:r>
              <a:rPr lang="fr-FR" sz="1600" b="1" dirty="0">
                <a:solidFill>
                  <a:schemeClr val="bg1"/>
                </a:solidFill>
              </a:rPr>
              <a:t> gebruik van </a:t>
            </a:r>
            <a:r>
              <a:rPr lang="fr-FR" sz="1600" b="1" dirty="0" err="1">
                <a:solidFill>
                  <a:schemeClr val="bg1"/>
                </a:solidFill>
              </a:rPr>
              <a:t>benzodiazepines</a:t>
            </a:r>
            <a:r>
              <a:rPr lang="fr-FR" sz="1600" b="1" dirty="0">
                <a:solidFill>
                  <a:schemeClr val="bg1"/>
                </a:solidFill>
              </a:rPr>
              <a:t> of z-</a:t>
            </a:r>
            <a:r>
              <a:rPr lang="fr-FR" sz="1600" b="1" dirty="0" err="1">
                <a:solidFill>
                  <a:schemeClr val="bg1"/>
                </a:solidFill>
              </a:rPr>
              <a:t>producten</a:t>
            </a:r>
            <a:r>
              <a:rPr lang="fr-FR" sz="1600" b="1" dirty="0">
                <a:solidFill>
                  <a:schemeClr val="bg1"/>
                </a:solidFill>
                <a:sym typeface="Wingdings 3"/>
              </a:rPr>
              <a:t>: </a:t>
            </a:r>
          </a:p>
          <a:p>
            <a:endParaRPr lang="fr-FR" sz="1400" dirty="0">
              <a:solidFill>
                <a:schemeClr val="bg1"/>
              </a:solidFill>
              <a:sym typeface="Wingdings 3"/>
            </a:endParaRPr>
          </a:p>
          <a:p>
            <a:pPr marL="285750" indent="-285750">
              <a:buFont typeface="Wingdings" panose="05000000000000000000" pitchFamily="2" charset="2"/>
              <a:buChar char="§"/>
            </a:pPr>
            <a:r>
              <a:rPr lang="fr-FR" sz="1400" dirty="0" err="1">
                <a:solidFill>
                  <a:schemeClr val="bg1"/>
                </a:solidFill>
                <a:sym typeface="Wingdings 3"/>
              </a:rPr>
              <a:t>Langetermijn</a:t>
            </a:r>
            <a:r>
              <a:rPr lang="fr-FR" sz="1400" dirty="0">
                <a:solidFill>
                  <a:schemeClr val="bg1"/>
                </a:solidFill>
                <a:sym typeface="Wingdings 3"/>
              </a:rPr>
              <a:t> </a:t>
            </a:r>
            <a:r>
              <a:rPr lang="fr-FR" sz="1400" dirty="0" err="1">
                <a:solidFill>
                  <a:schemeClr val="bg1"/>
                </a:solidFill>
                <a:sym typeface="Wingdings 3"/>
              </a:rPr>
              <a:t>effectiviteit</a:t>
            </a:r>
            <a:r>
              <a:rPr lang="fr-FR" sz="1400" dirty="0">
                <a:solidFill>
                  <a:schemeClr val="bg1"/>
                </a:solidFill>
                <a:sym typeface="Wingdings 3"/>
              </a:rPr>
              <a:t> </a:t>
            </a:r>
            <a:r>
              <a:rPr lang="fr-FR" sz="1400" dirty="0" err="1">
                <a:solidFill>
                  <a:schemeClr val="bg1"/>
                </a:solidFill>
                <a:sym typeface="Wingdings 3"/>
              </a:rPr>
              <a:t>is</a:t>
            </a:r>
            <a:r>
              <a:rPr lang="fr-FR" sz="1400" dirty="0">
                <a:solidFill>
                  <a:schemeClr val="bg1"/>
                </a:solidFill>
                <a:sym typeface="Wingdings 3"/>
              </a:rPr>
              <a:t> niet </a:t>
            </a:r>
            <a:r>
              <a:rPr lang="fr-FR" sz="1400" dirty="0" err="1">
                <a:solidFill>
                  <a:schemeClr val="bg1"/>
                </a:solidFill>
                <a:sym typeface="Wingdings 3"/>
              </a:rPr>
              <a:t>bewezen</a:t>
            </a:r>
            <a:r>
              <a:rPr lang="fr-FR" sz="1400" dirty="0">
                <a:solidFill>
                  <a:schemeClr val="bg1"/>
                </a:solidFill>
                <a:sym typeface="Wingdings 3"/>
              </a:rPr>
              <a:t> (</a:t>
            </a:r>
            <a:r>
              <a:rPr lang="fr-FR" sz="1400" dirty="0" err="1">
                <a:solidFill>
                  <a:schemeClr val="bg1"/>
                </a:solidFill>
                <a:sym typeface="Wingdings 3"/>
              </a:rPr>
              <a:t>effectiviteit</a:t>
            </a:r>
            <a:r>
              <a:rPr lang="fr-FR" sz="1400" dirty="0">
                <a:solidFill>
                  <a:schemeClr val="bg1"/>
                </a:solidFill>
                <a:sym typeface="Wingdings 3"/>
              </a:rPr>
              <a:t> </a:t>
            </a:r>
            <a:r>
              <a:rPr lang="fr-FR" sz="1400" dirty="0" err="1">
                <a:solidFill>
                  <a:schemeClr val="bg1"/>
                </a:solidFill>
                <a:sym typeface="Wingdings 3"/>
              </a:rPr>
              <a:t>verdwijnt</a:t>
            </a:r>
            <a:r>
              <a:rPr lang="fr-FR" sz="1400" dirty="0">
                <a:solidFill>
                  <a:schemeClr val="bg1"/>
                </a:solidFill>
                <a:sym typeface="Wingdings 3"/>
              </a:rPr>
              <a:t> </a:t>
            </a:r>
            <a:r>
              <a:rPr lang="fr-FR" sz="1400" dirty="0" err="1">
                <a:solidFill>
                  <a:schemeClr val="bg1"/>
                </a:solidFill>
                <a:sym typeface="Wingdings 3"/>
              </a:rPr>
              <a:t>reeds</a:t>
            </a:r>
            <a:r>
              <a:rPr lang="fr-FR" sz="1400" dirty="0">
                <a:solidFill>
                  <a:schemeClr val="bg1"/>
                </a:solidFill>
                <a:sym typeface="Wingdings 3"/>
              </a:rPr>
              <a:t> na 15 – 30 </a:t>
            </a:r>
            <a:r>
              <a:rPr lang="fr-FR" sz="1400" dirty="0" err="1">
                <a:solidFill>
                  <a:schemeClr val="bg1"/>
                </a:solidFill>
                <a:sym typeface="Wingdings 3"/>
              </a:rPr>
              <a:t>dagen</a:t>
            </a:r>
            <a:r>
              <a:rPr lang="fr-FR" sz="1400" dirty="0">
                <a:solidFill>
                  <a:schemeClr val="bg1"/>
                </a:solidFill>
                <a:sym typeface="Wingdings 3"/>
              </a:rPr>
              <a:t>)</a:t>
            </a:r>
          </a:p>
          <a:p>
            <a:pPr marL="285750" indent="-285750">
              <a:buFont typeface="Wingdings" panose="05000000000000000000" pitchFamily="2" charset="2"/>
              <a:buChar char="§"/>
            </a:pPr>
            <a:r>
              <a:rPr lang="fr-FR" sz="1400" dirty="0" err="1">
                <a:solidFill>
                  <a:schemeClr val="bg1"/>
                </a:solidFill>
                <a:sym typeface="Wingdings 3"/>
              </a:rPr>
              <a:t>Risico</a:t>
            </a:r>
            <a:r>
              <a:rPr lang="fr-FR" sz="1400" dirty="0">
                <a:solidFill>
                  <a:schemeClr val="bg1"/>
                </a:solidFill>
                <a:sym typeface="Wingdings 3"/>
              </a:rPr>
              <a:t> op </a:t>
            </a:r>
            <a:r>
              <a:rPr lang="fr-FR" sz="1400" dirty="0" err="1">
                <a:solidFill>
                  <a:schemeClr val="bg1"/>
                </a:solidFill>
                <a:sym typeface="Wingdings 3"/>
              </a:rPr>
              <a:t>afhankelijkheid</a:t>
            </a:r>
            <a:r>
              <a:rPr lang="fr-FR" sz="1400" dirty="0">
                <a:solidFill>
                  <a:schemeClr val="bg1"/>
                </a:solidFill>
                <a:sym typeface="Wingdings 3"/>
              </a:rPr>
              <a:t> en </a:t>
            </a:r>
            <a:r>
              <a:rPr lang="fr-FR" sz="1400" dirty="0" err="1">
                <a:solidFill>
                  <a:schemeClr val="bg1"/>
                </a:solidFill>
                <a:sym typeface="Wingdings 3"/>
              </a:rPr>
              <a:t>tolerantie</a:t>
            </a:r>
            <a:r>
              <a:rPr lang="fr-FR" sz="1400" dirty="0">
                <a:solidFill>
                  <a:schemeClr val="bg1"/>
                </a:solidFill>
                <a:sym typeface="Wingdings 3"/>
              </a:rPr>
              <a:t> </a:t>
            </a:r>
            <a:r>
              <a:rPr lang="fr-FR" sz="1400" dirty="0" err="1">
                <a:solidFill>
                  <a:schemeClr val="bg1"/>
                </a:solidFill>
                <a:sym typeface="Wingdings 3"/>
              </a:rPr>
              <a:t>reeds</a:t>
            </a:r>
            <a:r>
              <a:rPr lang="fr-FR" sz="1400" dirty="0">
                <a:solidFill>
                  <a:schemeClr val="bg1"/>
                </a:solidFill>
                <a:sym typeface="Wingdings 3"/>
              </a:rPr>
              <a:t> na 15 </a:t>
            </a:r>
            <a:r>
              <a:rPr lang="fr-FR" sz="1400" dirty="0" err="1">
                <a:solidFill>
                  <a:schemeClr val="bg1"/>
                </a:solidFill>
                <a:sym typeface="Wingdings 3"/>
              </a:rPr>
              <a:t>dagen</a:t>
            </a:r>
            <a:endParaRPr lang="fr-FR" sz="1400" dirty="0">
              <a:solidFill>
                <a:schemeClr val="bg1"/>
              </a:solidFill>
              <a:sym typeface="Wingdings 3"/>
            </a:endParaRPr>
          </a:p>
          <a:p>
            <a:pPr marL="285750" indent="-285750">
              <a:buFont typeface="Wingdings" panose="05000000000000000000" pitchFamily="2" charset="2"/>
              <a:buChar char="§"/>
            </a:pPr>
            <a:r>
              <a:rPr lang="fr-FR" sz="1400" dirty="0" err="1">
                <a:solidFill>
                  <a:schemeClr val="bg1"/>
                </a:solidFill>
                <a:sym typeface="Wingdings 3"/>
              </a:rPr>
              <a:t>Risico</a:t>
            </a:r>
            <a:r>
              <a:rPr lang="fr-FR" sz="1400" dirty="0">
                <a:solidFill>
                  <a:schemeClr val="bg1"/>
                </a:solidFill>
                <a:sym typeface="Wingdings 3"/>
              </a:rPr>
              <a:t> op </a:t>
            </a:r>
            <a:r>
              <a:rPr lang="fr-FR" sz="1400" dirty="0" err="1">
                <a:solidFill>
                  <a:schemeClr val="bg1"/>
                </a:solidFill>
                <a:sym typeface="Wingdings 3"/>
              </a:rPr>
              <a:t>ongewenste</a:t>
            </a:r>
            <a:r>
              <a:rPr lang="fr-FR" sz="1400" dirty="0">
                <a:solidFill>
                  <a:schemeClr val="bg1"/>
                </a:solidFill>
                <a:sym typeface="Wingdings 3"/>
              </a:rPr>
              <a:t> </a:t>
            </a:r>
            <a:r>
              <a:rPr lang="fr-FR" sz="1400" dirty="0" err="1">
                <a:solidFill>
                  <a:schemeClr val="bg1"/>
                </a:solidFill>
                <a:sym typeface="Wingdings 3"/>
              </a:rPr>
              <a:t>effecten</a:t>
            </a:r>
            <a:r>
              <a:rPr lang="fr-FR" sz="1400" dirty="0">
                <a:solidFill>
                  <a:schemeClr val="bg1"/>
                </a:solidFill>
                <a:sym typeface="Wingdings 3"/>
              </a:rPr>
              <a:t> (</a:t>
            </a:r>
            <a:r>
              <a:rPr lang="fr-FR" sz="1400" dirty="0" err="1">
                <a:solidFill>
                  <a:schemeClr val="bg1"/>
                </a:solidFill>
                <a:sym typeface="Wingdings 3"/>
              </a:rPr>
              <a:t>oversedatie</a:t>
            </a:r>
            <a:r>
              <a:rPr lang="fr-FR" sz="1400" dirty="0">
                <a:solidFill>
                  <a:schemeClr val="bg1"/>
                </a:solidFill>
                <a:sym typeface="Wingdings 3"/>
              </a:rPr>
              <a:t>, </a:t>
            </a:r>
            <a:r>
              <a:rPr lang="fr-FR" sz="1400" dirty="0" err="1">
                <a:solidFill>
                  <a:schemeClr val="bg1"/>
                </a:solidFill>
                <a:sym typeface="Wingdings 3"/>
              </a:rPr>
              <a:t>geheugenstoornissen</a:t>
            </a:r>
            <a:r>
              <a:rPr lang="fr-FR" sz="1400" dirty="0">
                <a:solidFill>
                  <a:schemeClr val="bg1"/>
                </a:solidFill>
                <a:sym typeface="Wingdings 3"/>
              </a:rPr>
              <a:t>, </a:t>
            </a:r>
            <a:r>
              <a:rPr lang="fr-FR" sz="1400" dirty="0" err="1">
                <a:solidFill>
                  <a:schemeClr val="bg1"/>
                </a:solidFill>
                <a:sym typeface="Wingdings 3"/>
              </a:rPr>
              <a:t>vallen</a:t>
            </a:r>
            <a:r>
              <a:rPr lang="fr-FR" sz="1400" dirty="0">
                <a:solidFill>
                  <a:schemeClr val="bg1"/>
                </a:solidFill>
                <a:sym typeface="Wingdings 3"/>
              </a:rPr>
              <a:t>, </a:t>
            </a:r>
            <a:r>
              <a:rPr lang="fr-FR" sz="1400" dirty="0" err="1">
                <a:solidFill>
                  <a:schemeClr val="bg1"/>
                </a:solidFill>
                <a:sym typeface="Wingdings 3"/>
              </a:rPr>
              <a:t>verwardheid</a:t>
            </a:r>
            <a:r>
              <a:rPr lang="fr-FR" sz="1400" dirty="0">
                <a:solidFill>
                  <a:schemeClr val="bg1"/>
                </a:solidFill>
                <a:sym typeface="Wingdings 3"/>
              </a:rPr>
              <a:t>,…)</a:t>
            </a:r>
            <a:endParaRPr lang="fr-FR" sz="1400" dirty="0">
              <a:solidFill>
                <a:schemeClr val="bg1"/>
              </a:solidFill>
            </a:endParaRPr>
          </a:p>
        </p:txBody>
      </p:sp>
      <p:sp>
        <p:nvSpPr>
          <p:cNvPr id="10" name="ZoneTexte 9"/>
          <p:cNvSpPr txBox="1"/>
          <p:nvPr/>
        </p:nvSpPr>
        <p:spPr>
          <a:xfrm>
            <a:off x="85848" y="6238925"/>
            <a:ext cx="8972301" cy="307777"/>
          </a:xfrm>
          <a:prstGeom prst="rect">
            <a:avLst/>
          </a:prstGeom>
          <a:solidFill>
            <a:srgbClr val="228C00">
              <a:alpha val="40000"/>
            </a:srgbClr>
          </a:solidFill>
          <a:ln w="28575">
            <a:solidFill>
              <a:srgbClr val="228C00"/>
            </a:solidFill>
          </a:ln>
        </p:spPr>
        <p:txBody>
          <a:bodyPr wrap="square" rtlCol="0">
            <a:spAutoFit/>
          </a:bodyPr>
          <a:lstStyle/>
          <a:p>
            <a:pPr algn="ctr">
              <a:spcBef>
                <a:spcPts val="600"/>
              </a:spcBef>
              <a:spcAft>
                <a:spcPts val="600"/>
              </a:spcAft>
            </a:pPr>
            <a:r>
              <a:rPr lang="fr-FR" sz="1400" dirty="0" err="1">
                <a:solidFill>
                  <a:srgbClr val="228C00"/>
                </a:solidFill>
              </a:rPr>
              <a:t>Een</a:t>
            </a:r>
            <a:r>
              <a:rPr lang="fr-FR" sz="1400" dirty="0">
                <a:solidFill>
                  <a:srgbClr val="228C00"/>
                </a:solidFill>
              </a:rPr>
              <a:t> </a:t>
            </a:r>
            <a:r>
              <a:rPr lang="fr-FR" sz="1400" dirty="0" err="1">
                <a:solidFill>
                  <a:srgbClr val="228C00"/>
                </a:solidFill>
              </a:rPr>
              <a:t>progressieve</a:t>
            </a:r>
            <a:r>
              <a:rPr lang="fr-FR" sz="1400" dirty="0">
                <a:solidFill>
                  <a:srgbClr val="228C00"/>
                </a:solidFill>
              </a:rPr>
              <a:t> </a:t>
            </a:r>
            <a:r>
              <a:rPr lang="fr-FR" sz="1400" dirty="0" err="1">
                <a:solidFill>
                  <a:srgbClr val="228C00"/>
                </a:solidFill>
              </a:rPr>
              <a:t>afbouw</a:t>
            </a:r>
            <a:r>
              <a:rPr lang="fr-FR" sz="1400" dirty="0">
                <a:solidFill>
                  <a:srgbClr val="228C00"/>
                </a:solidFill>
              </a:rPr>
              <a:t> kan </a:t>
            </a:r>
            <a:r>
              <a:rPr lang="fr-FR" sz="1400" dirty="0" err="1">
                <a:solidFill>
                  <a:srgbClr val="228C00"/>
                </a:solidFill>
              </a:rPr>
              <a:t>vergemakkelijkt</a:t>
            </a:r>
            <a:r>
              <a:rPr lang="fr-FR" sz="1400" dirty="0">
                <a:solidFill>
                  <a:srgbClr val="228C00"/>
                </a:solidFill>
              </a:rPr>
              <a:t> </a:t>
            </a:r>
            <a:r>
              <a:rPr lang="fr-FR" sz="1400" dirty="0" err="1">
                <a:solidFill>
                  <a:srgbClr val="228C00"/>
                </a:solidFill>
              </a:rPr>
              <a:t>worden</a:t>
            </a:r>
            <a:r>
              <a:rPr lang="fr-FR" sz="1400" dirty="0">
                <a:solidFill>
                  <a:srgbClr val="228C00"/>
                </a:solidFill>
              </a:rPr>
              <a:t> </a:t>
            </a:r>
            <a:r>
              <a:rPr lang="fr-FR" sz="1400" dirty="0" err="1">
                <a:solidFill>
                  <a:srgbClr val="228C00"/>
                </a:solidFill>
              </a:rPr>
              <a:t>door</a:t>
            </a:r>
            <a:r>
              <a:rPr lang="fr-FR" sz="1400" dirty="0">
                <a:solidFill>
                  <a:srgbClr val="228C00"/>
                </a:solidFill>
              </a:rPr>
              <a:t> het gebruik van magistrale </a:t>
            </a:r>
            <a:r>
              <a:rPr lang="fr-FR" sz="1400" dirty="0" err="1">
                <a:solidFill>
                  <a:srgbClr val="228C00"/>
                </a:solidFill>
              </a:rPr>
              <a:t>bereidingen</a:t>
            </a:r>
            <a:endParaRPr lang="fr-FR" sz="1400" dirty="0">
              <a:solidFill>
                <a:srgbClr val="228C00"/>
              </a:solidFill>
            </a:endParaRPr>
          </a:p>
        </p:txBody>
      </p:sp>
      <p:sp>
        <p:nvSpPr>
          <p:cNvPr id="13" name="ZoneTexte 12"/>
          <p:cNvSpPr txBox="1"/>
          <p:nvPr/>
        </p:nvSpPr>
        <p:spPr>
          <a:xfrm>
            <a:off x="4560469" y="2492896"/>
            <a:ext cx="1833714" cy="307777"/>
          </a:xfrm>
          <a:prstGeom prst="rect">
            <a:avLst/>
          </a:prstGeom>
          <a:noFill/>
          <a:ln>
            <a:noFill/>
          </a:ln>
        </p:spPr>
        <p:txBody>
          <a:bodyPr wrap="square" rtlCol="0">
            <a:spAutoFit/>
          </a:bodyPr>
          <a:lstStyle/>
          <a:p>
            <a:pPr algn="ctr"/>
            <a:r>
              <a:rPr lang="fr-FR" sz="1400" b="1" dirty="0" err="1">
                <a:solidFill>
                  <a:srgbClr val="228C00"/>
                </a:solidFill>
              </a:rPr>
              <a:t>Afbouwschema</a:t>
            </a:r>
            <a:endParaRPr lang="fr-FR" sz="1400" b="1" dirty="0">
              <a:solidFill>
                <a:srgbClr val="228C00"/>
              </a:solidFill>
            </a:endParaRPr>
          </a:p>
        </p:txBody>
      </p:sp>
      <p:sp>
        <p:nvSpPr>
          <p:cNvPr id="14" name="Rectangle 13"/>
          <p:cNvSpPr/>
          <p:nvPr/>
        </p:nvSpPr>
        <p:spPr>
          <a:xfrm>
            <a:off x="4514331" y="3043269"/>
            <a:ext cx="2054186" cy="1800493"/>
          </a:xfrm>
          <a:prstGeom prst="rect">
            <a:avLst/>
          </a:prstGeom>
          <a:ln>
            <a:noFill/>
          </a:ln>
        </p:spPr>
        <p:txBody>
          <a:bodyPr wrap="square">
            <a:spAutoFit/>
          </a:bodyPr>
          <a:lstStyle/>
          <a:p>
            <a:pPr marL="285750" indent="-285750" algn="just">
              <a:lnSpc>
                <a:spcPct val="150000"/>
              </a:lnSpc>
              <a:spcAft>
                <a:spcPts val="1800"/>
              </a:spcAft>
              <a:buFont typeface="Wingdings" panose="05000000000000000000" pitchFamily="2" charset="2"/>
              <a:buChar char="ü"/>
            </a:pPr>
            <a:r>
              <a:rPr lang="fr-FR" sz="1400" dirty="0" err="1"/>
              <a:t>Langzaam</a:t>
            </a:r>
            <a:endParaRPr lang="fr-FR" sz="1400" dirty="0"/>
          </a:p>
          <a:p>
            <a:pPr marL="285750" indent="-285750" algn="just">
              <a:lnSpc>
                <a:spcPct val="150000"/>
              </a:lnSpc>
              <a:spcAft>
                <a:spcPts val="1800"/>
              </a:spcAft>
              <a:buFont typeface="Wingdings" panose="05000000000000000000" pitchFamily="2" charset="2"/>
              <a:buChar char="ü"/>
            </a:pPr>
            <a:r>
              <a:rPr lang="fr-FR" sz="1400" dirty="0" err="1"/>
              <a:t>Progressieve</a:t>
            </a:r>
            <a:r>
              <a:rPr lang="fr-FR" sz="1400" dirty="0"/>
              <a:t> </a:t>
            </a:r>
            <a:r>
              <a:rPr lang="fr-FR" sz="1400" dirty="0" err="1"/>
              <a:t>afbouw</a:t>
            </a:r>
            <a:r>
              <a:rPr lang="fr-FR" sz="1400" dirty="0"/>
              <a:t> van de </a:t>
            </a:r>
            <a:r>
              <a:rPr lang="fr-FR" sz="1400" dirty="0" err="1"/>
              <a:t>dosis</a:t>
            </a:r>
            <a:r>
              <a:rPr lang="fr-FR" sz="1400" dirty="0"/>
              <a:t> </a:t>
            </a:r>
            <a:r>
              <a:rPr lang="fr-FR" sz="1100" dirty="0"/>
              <a:t>(</a:t>
            </a:r>
            <a:r>
              <a:rPr lang="fr-FR" sz="1100" dirty="0" err="1"/>
              <a:t>bvb</a:t>
            </a:r>
            <a:r>
              <a:rPr lang="fr-FR" sz="1100" dirty="0"/>
              <a:t>. </a:t>
            </a:r>
            <a:r>
              <a:rPr lang="nl-BE" sz="1100" dirty="0"/>
              <a:t>met 10 à 20% per week of per 2 weken.</a:t>
            </a:r>
            <a:endParaRPr lang="fr-FR" sz="1100" dirty="0"/>
          </a:p>
        </p:txBody>
      </p:sp>
      <p:sp>
        <p:nvSpPr>
          <p:cNvPr id="15" name="Rectangle 14"/>
          <p:cNvSpPr/>
          <p:nvPr/>
        </p:nvSpPr>
        <p:spPr>
          <a:xfrm>
            <a:off x="4427984" y="2354581"/>
            <a:ext cx="2107742" cy="3753980"/>
          </a:xfrm>
          <a:prstGeom prst="rect">
            <a:avLst/>
          </a:prstGeom>
          <a:noFill/>
          <a:ln w="28575">
            <a:solidFill>
              <a:srgbClr val="008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6" name="Flèche vers le bas 15"/>
          <p:cNvSpPr/>
          <p:nvPr/>
        </p:nvSpPr>
        <p:spPr>
          <a:xfrm rot="16200000">
            <a:off x="4142282" y="5005750"/>
            <a:ext cx="216024" cy="216023"/>
          </a:xfrm>
          <a:prstGeom prst="downArrow">
            <a:avLst/>
          </a:prstGeom>
          <a:solidFill>
            <a:srgbClr val="8E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17" name="Flèche vers le bas 16"/>
          <p:cNvSpPr/>
          <p:nvPr/>
        </p:nvSpPr>
        <p:spPr>
          <a:xfrm rot="16200000">
            <a:off x="4142281" y="5734756"/>
            <a:ext cx="216024" cy="216023"/>
          </a:xfrm>
          <a:prstGeom prst="downArrow">
            <a:avLst/>
          </a:prstGeom>
          <a:solidFill>
            <a:srgbClr val="8E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p>
        </p:txBody>
      </p:sp>
      <p:sp>
        <p:nvSpPr>
          <p:cNvPr id="19" name="Rectangle 18"/>
          <p:cNvSpPr/>
          <p:nvPr/>
        </p:nvSpPr>
        <p:spPr>
          <a:xfrm>
            <a:off x="1751195" y="2348880"/>
            <a:ext cx="2453820" cy="2271803"/>
          </a:xfrm>
          <a:prstGeom prst="rect">
            <a:avLst/>
          </a:prstGeom>
          <a:noFill/>
          <a:ln w="28575">
            <a:solidFill>
              <a:srgbClr val="008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Rectangle 19"/>
          <p:cNvSpPr/>
          <p:nvPr/>
        </p:nvSpPr>
        <p:spPr>
          <a:xfrm>
            <a:off x="1766010" y="2329423"/>
            <a:ext cx="2424190" cy="2323713"/>
          </a:xfrm>
          <a:prstGeom prst="rect">
            <a:avLst/>
          </a:prstGeom>
          <a:ln>
            <a:noFill/>
          </a:ln>
        </p:spPr>
        <p:txBody>
          <a:bodyPr wrap="square">
            <a:spAutoFit/>
          </a:bodyPr>
          <a:lstStyle/>
          <a:p>
            <a:pPr algn="just">
              <a:spcAft>
                <a:spcPts val="600"/>
              </a:spcAft>
            </a:pPr>
            <a:r>
              <a:rPr lang="fr-FR" sz="1400" dirty="0"/>
              <a:t>Niet </a:t>
            </a:r>
            <a:r>
              <a:rPr lang="fr-FR" sz="1400" dirty="0" err="1"/>
              <a:t>substitueren</a:t>
            </a:r>
            <a:r>
              <a:rPr lang="fr-FR" sz="1400" dirty="0"/>
              <a:t> </a:t>
            </a:r>
            <a:r>
              <a:rPr lang="fr-FR" sz="1400" dirty="0" err="1"/>
              <a:t>door</a:t>
            </a:r>
            <a:r>
              <a:rPr lang="fr-FR" sz="1400" dirty="0"/>
              <a:t> </a:t>
            </a:r>
            <a:r>
              <a:rPr lang="fr-FR" sz="1400" dirty="0" err="1"/>
              <a:t>een</a:t>
            </a:r>
            <a:r>
              <a:rPr lang="fr-FR" sz="1400" dirty="0"/>
              <a:t> </a:t>
            </a:r>
            <a:r>
              <a:rPr lang="fr-FR" sz="1400" dirty="0" err="1"/>
              <a:t>langwerkend</a:t>
            </a:r>
            <a:r>
              <a:rPr lang="fr-FR" sz="1400" dirty="0"/>
              <a:t> </a:t>
            </a:r>
            <a:r>
              <a:rPr lang="fr-FR" sz="1400" dirty="0" err="1"/>
              <a:t>benzodiazepine</a:t>
            </a:r>
            <a:r>
              <a:rPr lang="fr-FR" sz="1400" dirty="0"/>
              <a:t> </a:t>
            </a:r>
            <a:r>
              <a:rPr lang="fr-FR" sz="1400" dirty="0" err="1"/>
              <a:t>want</a:t>
            </a:r>
            <a:r>
              <a:rPr lang="fr-FR" sz="1400" dirty="0"/>
              <a:t> </a:t>
            </a:r>
            <a:r>
              <a:rPr lang="fr-FR" sz="1400" dirty="0" err="1"/>
              <a:t>bij</a:t>
            </a:r>
            <a:r>
              <a:rPr lang="fr-FR" sz="1400" dirty="0"/>
              <a:t> </a:t>
            </a:r>
            <a:r>
              <a:rPr lang="fr-FR" sz="1400" dirty="0" err="1"/>
              <a:t>oudere</a:t>
            </a:r>
            <a:r>
              <a:rPr lang="fr-FR" sz="1400" dirty="0"/>
              <a:t> </a:t>
            </a:r>
            <a:r>
              <a:rPr lang="fr-FR" sz="1400" dirty="0" err="1"/>
              <a:t>personen</a:t>
            </a:r>
            <a:r>
              <a:rPr lang="fr-FR" sz="1400" dirty="0"/>
              <a:t> </a:t>
            </a:r>
            <a:r>
              <a:rPr lang="fr-FR" sz="1400" dirty="0" err="1"/>
              <a:t>is</a:t>
            </a:r>
            <a:r>
              <a:rPr lang="fr-FR" sz="1400" dirty="0"/>
              <a:t> er </a:t>
            </a:r>
            <a:r>
              <a:rPr lang="fr-FR" sz="1400" dirty="0" err="1"/>
              <a:t>een</a:t>
            </a:r>
            <a:r>
              <a:rPr lang="fr-FR" sz="1400" dirty="0"/>
              <a:t> </a:t>
            </a:r>
            <a:r>
              <a:rPr lang="fr-FR" sz="1400" dirty="0" err="1"/>
              <a:t>risico</a:t>
            </a:r>
            <a:r>
              <a:rPr lang="fr-FR" sz="1400" dirty="0"/>
              <a:t> op </a:t>
            </a:r>
            <a:r>
              <a:rPr lang="fr-FR" sz="1400" dirty="0" err="1"/>
              <a:t>accumulatie</a:t>
            </a:r>
            <a:r>
              <a:rPr lang="fr-FR" sz="1400" dirty="0"/>
              <a:t> </a:t>
            </a:r>
            <a:r>
              <a:rPr lang="fr-FR" sz="1400" dirty="0" err="1"/>
              <a:t>o.w.v</a:t>
            </a:r>
            <a:r>
              <a:rPr lang="fr-FR" sz="1400" dirty="0"/>
              <a:t>. de lange </a:t>
            </a:r>
            <a:r>
              <a:rPr lang="fr-FR" sz="1400" dirty="0" err="1"/>
              <a:t>halfwaardetijd</a:t>
            </a:r>
            <a:r>
              <a:rPr lang="fr-FR" sz="1400" dirty="0"/>
              <a:t>.</a:t>
            </a:r>
          </a:p>
          <a:p>
            <a:pPr algn="just">
              <a:spcAft>
                <a:spcPts val="600"/>
              </a:spcAft>
            </a:pPr>
            <a:r>
              <a:rPr lang="fr-FR" sz="1400" dirty="0" err="1"/>
              <a:t>Een</a:t>
            </a:r>
            <a:r>
              <a:rPr lang="fr-FR" sz="1400" dirty="0"/>
              <a:t> </a:t>
            </a:r>
            <a:r>
              <a:rPr lang="fr-FR" sz="1400" dirty="0" err="1"/>
              <a:t>progressieve</a:t>
            </a:r>
            <a:r>
              <a:rPr lang="fr-FR" sz="1400" dirty="0"/>
              <a:t> </a:t>
            </a:r>
            <a:r>
              <a:rPr lang="fr-FR" sz="1400" dirty="0" err="1"/>
              <a:t>afbouw</a:t>
            </a:r>
            <a:r>
              <a:rPr lang="fr-FR" sz="1400" dirty="0"/>
              <a:t> </a:t>
            </a:r>
            <a:r>
              <a:rPr lang="fr-FR" sz="1400" u="sng" dirty="0"/>
              <a:t>of</a:t>
            </a:r>
            <a:r>
              <a:rPr lang="fr-FR" sz="1400" dirty="0"/>
              <a:t> </a:t>
            </a:r>
            <a:r>
              <a:rPr lang="fr-FR" sz="1400" dirty="0" err="1"/>
              <a:t>eventueel</a:t>
            </a:r>
            <a:r>
              <a:rPr lang="fr-FR" sz="1400" dirty="0"/>
              <a:t> </a:t>
            </a:r>
            <a:r>
              <a:rPr lang="fr-FR" sz="1400" dirty="0" err="1"/>
              <a:t>substitutie</a:t>
            </a:r>
            <a:r>
              <a:rPr lang="fr-FR" sz="1400" dirty="0"/>
              <a:t> </a:t>
            </a:r>
            <a:r>
              <a:rPr lang="fr-FR" sz="1400" dirty="0" err="1"/>
              <a:t>door</a:t>
            </a:r>
            <a:r>
              <a:rPr lang="fr-FR" sz="1400" dirty="0"/>
              <a:t> </a:t>
            </a:r>
            <a:r>
              <a:rPr lang="fr-FR" sz="1400" dirty="0" err="1"/>
              <a:t>een</a:t>
            </a:r>
            <a:r>
              <a:rPr lang="fr-FR" sz="1400" dirty="0"/>
              <a:t> </a:t>
            </a:r>
            <a:r>
              <a:rPr lang="fr-FR" sz="1400" dirty="0" err="1"/>
              <a:t>halflangwerkend</a:t>
            </a:r>
            <a:r>
              <a:rPr lang="fr-FR" sz="1400" dirty="0"/>
              <a:t> </a:t>
            </a:r>
            <a:r>
              <a:rPr lang="fr-FR" sz="1400" dirty="0" err="1"/>
              <a:t>benzodiazepine</a:t>
            </a:r>
            <a:r>
              <a:rPr lang="fr-FR" sz="1400" dirty="0"/>
              <a:t> </a:t>
            </a:r>
            <a:r>
              <a:rPr lang="fr-FR" sz="1400" dirty="0" err="1"/>
              <a:t>vooraleer</a:t>
            </a:r>
            <a:r>
              <a:rPr lang="fr-FR" sz="1400" dirty="0"/>
              <a:t> </a:t>
            </a:r>
            <a:r>
              <a:rPr lang="fr-FR" sz="1400" dirty="0" err="1"/>
              <a:t>een</a:t>
            </a:r>
            <a:r>
              <a:rPr lang="fr-FR" sz="1400" dirty="0"/>
              <a:t> </a:t>
            </a:r>
            <a:r>
              <a:rPr lang="fr-FR" sz="1400" dirty="0" err="1"/>
              <a:t>progressieve</a:t>
            </a:r>
            <a:r>
              <a:rPr lang="fr-FR" sz="1400" dirty="0"/>
              <a:t> </a:t>
            </a:r>
            <a:r>
              <a:rPr lang="fr-FR" sz="1400" dirty="0" err="1"/>
              <a:t>afbouw</a:t>
            </a:r>
            <a:endParaRPr lang="fr-FR" sz="1400" dirty="0"/>
          </a:p>
        </p:txBody>
      </p:sp>
      <p:sp>
        <p:nvSpPr>
          <p:cNvPr id="21" name="Rectangle 20"/>
          <p:cNvSpPr/>
          <p:nvPr/>
        </p:nvSpPr>
        <p:spPr>
          <a:xfrm>
            <a:off x="6647606" y="2348881"/>
            <a:ext cx="2388890" cy="3759680"/>
          </a:xfrm>
          <a:prstGeom prst="rect">
            <a:avLst/>
          </a:prstGeom>
          <a:solidFill>
            <a:srgbClr val="228C00">
              <a:alpha val="40000"/>
            </a:srgbClr>
          </a:solidFill>
          <a:ln>
            <a:solidFill>
              <a:srgbClr val="22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fr-FR" sz="1400" b="1" dirty="0" err="1">
                <a:solidFill>
                  <a:srgbClr val="228C00"/>
                </a:solidFill>
              </a:rPr>
              <a:t>Bij</a:t>
            </a:r>
            <a:r>
              <a:rPr lang="fr-FR" sz="1400" b="1" dirty="0">
                <a:solidFill>
                  <a:srgbClr val="228C00"/>
                </a:solidFill>
              </a:rPr>
              <a:t> </a:t>
            </a:r>
            <a:r>
              <a:rPr lang="fr-FR" sz="1400" b="1" dirty="0" err="1">
                <a:solidFill>
                  <a:srgbClr val="228C00"/>
                </a:solidFill>
              </a:rPr>
              <a:t>optreden</a:t>
            </a:r>
            <a:r>
              <a:rPr lang="fr-FR" sz="1400" b="1" dirty="0">
                <a:solidFill>
                  <a:srgbClr val="228C00"/>
                </a:solidFill>
              </a:rPr>
              <a:t> van </a:t>
            </a:r>
            <a:r>
              <a:rPr lang="fr-FR" sz="1400" b="1" dirty="0" err="1">
                <a:solidFill>
                  <a:srgbClr val="228C00"/>
                </a:solidFill>
              </a:rPr>
              <a:t>ontwenningsverschijnselen</a:t>
            </a:r>
            <a:r>
              <a:rPr lang="fr-FR" sz="1400" b="1" dirty="0">
                <a:solidFill>
                  <a:srgbClr val="228C00"/>
                </a:solidFill>
              </a:rPr>
              <a:t>:</a:t>
            </a:r>
          </a:p>
          <a:p>
            <a:pPr lvl="0" algn="ctr">
              <a:spcAft>
                <a:spcPts val="1200"/>
              </a:spcAft>
            </a:pPr>
            <a:endParaRPr lang="fr-FR" sz="600" b="1" dirty="0">
              <a:solidFill>
                <a:srgbClr val="228C00"/>
              </a:solidFill>
            </a:endParaRPr>
          </a:p>
          <a:p>
            <a:pPr lvl="0" algn="ctr">
              <a:spcAft>
                <a:spcPts val="1200"/>
              </a:spcAft>
            </a:pPr>
            <a:r>
              <a:rPr lang="fr-FR" sz="1400" dirty="0" err="1">
                <a:solidFill>
                  <a:srgbClr val="228C00"/>
                </a:solidFill>
              </a:rPr>
              <a:t>Behoud</a:t>
            </a:r>
            <a:r>
              <a:rPr lang="fr-FR" sz="1400" dirty="0">
                <a:solidFill>
                  <a:srgbClr val="228C00"/>
                </a:solidFill>
              </a:rPr>
              <a:t> de </a:t>
            </a:r>
            <a:r>
              <a:rPr lang="fr-FR" sz="1400" dirty="0" err="1">
                <a:solidFill>
                  <a:srgbClr val="228C00"/>
                </a:solidFill>
              </a:rPr>
              <a:t>huidige</a:t>
            </a:r>
            <a:r>
              <a:rPr lang="fr-FR" sz="1400" dirty="0">
                <a:solidFill>
                  <a:srgbClr val="228C00"/>
                </a:solidFill>
              </a:rPr>
              <a:t> </a:t>
            </a:r>
            <a:r>
              <a:rPr lang="fr-FR" sz="1400" dirty="0" err="1">
                <a:solidFill>
                  <a:srgbClr val="228C00"/>
                </a:solidFill>
              </a:rPr>
              <a:t>dosis</a:t>
            </a:r>
            <a:r>
              <a:rPr lang="fr-FR" sz="1400" dirty="0">
                <a:solidFill>
                  <a:srgbClr val="228C00"/>
                </a:solidFill>
              </a:rPr>
              <a:t> </a:t>
            </a:r>
            <a:r>
              <a:rPr lang="fr-FR" sz="1400" dirty="0" err="1">
                <a:solidFill>
                  <a:srgbClr val="228C00"/>
                </a:solidFill>
              </a:rPr>
              <a:t>totdat</a:t>
            </a:r>
            <a:r>
              <a:rPr lang="fr-FR" sz="1400" dirty="0">
                <a:solidFill>
                  <a:srgbClr val="228C00"/>
                </a:solidFill>
              </a:rPr>
              <a:t> de </a:t>
            </a:r>
            <a:r>
              <a:rPr lang="fr-FR" sz="1400" dirty="0" err="1">
                <a:solidFill>
                  <a:srgbClr val="228C00"/>
                </a:solidFill>
              </a:rPr>
              <a:t>symptomen</a:t>
            </a:r>
            <a:r>
              <a:rPr lang="fr-FR" sz="1400" dirty="0">
                <a:solidFill>
                  <a:srgbClr val="228C00"/>
                </a:solidFill>
              </a:rPr>
              <a:t> </a:t>
            </a:r>
            <a:r>
              <a:rPr lang="fr-FR" sz="1400" dirty="0" err="1">
                <a:solidFill>
                  <a:srgbClr val="228C00"/>
                </a:solidFill>
              </a:rPr>
              <a:t>stabiel</a:t>
            </a:r>
            <a:r>
              <a:rPr lang="fr-FR" sz="1400" dirty="0">
                <a:solidFill>
                  <a:srgbClr val="228C00"/>
                </a:solidFill>
              </a:rPr>
              <a:t> </a:t>
            </a:r>
            <a:r>
              <a:rPr lang="fr-FR" sz="1400" dirty="0" err="1">
                <a:solidFill>
                  <a:srgbClr val="228C00"/>
                </a:solidFill>
              </a:rPr>
              <a:t>zijn</a:t>
            </a:r>
            <a:r>
              <a:rPr lang="fr-FR" sz="1400" dirty="0">
                <a:solidFill>
                  <a:srgbClr val="228C00"/>
                </a:solidFill>
              </a:rPr>
              <a:t>, </a:t>
            </a:r>
            <a:r>
              <a:rPr lang="fr-FR" sz="1400" dirty="0" err="1">
                <a:solidFill>
                  <a:srgbClr val="228C00"/>
                </a:solidFill>
              </a:rPr>
              <a:t>bouw</a:t>
            </a:r>
            <a:r>
              <a:rPr lang="fr-FR" sz="1400" dirty="0">
                <a:solidFill>
                  <a:srgbClr val="228C00"/>
                </a:solidFill>
              </a:rPr>
              <a:t> </a:t>
            </a:r>
            <a:r>
              <a:rPr lang="fr-FR" sz="1400" dirty="0" err="1">
                <a:solidFill>
                  <a:srgbClr val="228C00"/>
                </a:solidFill>
              </a:rPr>
              <a:t>nadien</a:t>
            </a:r>
            <a:r>
              <a:rPr lang="fr-FR" sz="1400" dirty="0">
                <a:solidFill>
                  <a:srgbClr val="228C00"/>
                </a:solidFill>
              </a:rPr>
              <a:t> </a:t>
            </a:r>
            <a:r>
              <a:rPr lang="fr-FR" sz="1400" dirty="0" err="1">
                <a:solidFill>
                  <a:srgbClr val="228C00"/>
                </a:solidFill>
              </a:rPr>
              <a:t>terug</a:t>
            </a:r>
            <a:r>
              <a:rPr lang="fr-FR" sz="1400" dirty="0">
                <a:solidFill>
                  <a:srgbClr val="228C00"/>
                </a:solidFill>
              </a:rPr>
              <a:t> </a:t>
            </a:r>
            <a:r>
              <a:rPr lang="fr-FR" sz="1400" dirty="0" err="1">
                <a:solidFill>
                  <a:srgbClr val="228C00"/>
                </a:solidFill>
              </a:rPr>
              <a:t>af</a:t>
            </a:r>
            <a:r>
              <a:rPr lang="fr-FR" sz="1400" dirty="0">
                <a:solidFill>
                  <a:srgbClr val="228C00"/>
                </a:solidFill>
              </a:rPr>
              <a:t> maar </a:t>
            </a:r>
            <a:r>
              <a:rPr lang="fr-FR" sz="1400" dirty="0" err="1">
                <a:solidFill>
                  <a:srgbClr val="228C00"/>
                </a:solidFill>
              </a:rPr>
              <a:t>aan</a:t>
            </a:r>
            <a:r>
              <a:rPr lang="fr-FR" sz="1400" dirty="0">
                <a:solidFill>
                  <a:srgbClr val="228C00"/>
                </a:solidFill>
              </a:rPr>
              <a:t> </a:t>
            </a:r>
            <a:r>
              <a:rPr lang="fr-FR" sz="1400" dirty="0" err="1">
                <a:solidFill>
                  <a:srgbClr val="228C00"/>
                </a:solidFill>
              </a:rPr>
              <a:t>een</a:t>
            </a:r>
            <a:r>
              <a:rPr lang="fr-FR" sz="1400" dirty="0">
                <a:solidFill>
                  <a:srgbClr val="228C00"/>
                </a:solidFill>
              </a:rPr>
              <a:t> </a:t>
            </a:r>
            <a:r>
              <a:rPr lang="fr-FR" sz="1400" dirty="0" err="1">
                <a:solidFill>
                  <a:srgbClr val="228C00"/>
                </a:solidFill>
              </a:rPr>
              <a:t>lager</a:t>
            </a:r>
            <a:r>
              <a:rPr lang="fr-FR" sz="1400" dirty="0">
                <a:solidFill>
                  <a:srgbClr val="228C00"/>
                </a:solidFill>
              </a:rPr>
              <a:t> tempo.</a:t>
            </a:r>
          </a:p>
          <a:p>
            <a:pPr lvl="0" algn="ctr">
              <a:spcAft>
                <a:spcPts val="1200"/>
              </a:spcAft>
            </a:pPr>
            <a:endParaRPr lang="fr-FR" sz="1100" dirty="0">
              <a:solidFill>
                <a:srgbClr val="D71026"/>
              </a:solidFill>
            </a:endParaRPr>
          </a:p>
          <a:p>
            <a:pPr lvl="0" algn="ctr">
              <a:spcAft>
                <a:spcPts val="1200"/>
              </a:spcAft>
            </a:pPr>
            <a:endParaRPr lang="fr-FR" sz="1100" dirty="0">
              <a:solidFill>
                <a:srgbClr val="D71026"/>
              </a:solidFill>
            </a:endParaRPr>
          </a:p>
          <a:p>
            <a:pPr lvl="0" algn="ctr">
              <a:spcAft>
                <a:spcPts val="1200"/>
              </a:spcAft>
            </a:pPr>
            <a:endParaRPr lang="fr-FR" sz="1100" dirty="0">
              <a:solidFill>
                <a:srgbClr val="D71026"/>
              </a:solidFill>
            </a:endParaRPr>
          </a:p>
          <a:p>
            <a:pPr lvl="0" algn="ctr">
              <a:spcAft>
                <a:spcPts val="1200"/>
              </a:spcAft>
            </a:pPr>
            <a:r>
              <a:rPr lang="fr-FR" sz="1100" dirty="0">
                <a:solidFill>
                  <a:srgbClr val="D71026"/>
                </a:solidFill>
              </a:rPr>
              <a:t>! Het </a:t>
            </a:r>
            <a:r>
              <a:rPr lang="fr-FR" sz="1100" dirty="0" err="1">
                <a:solidFill>
                  <a:srgbClr val="D71026"/>
                </a:solidFill>
              </a:rPr>
              <a:t>onderscheid</a:t>
            </a:r>
            <a:r>
              <a:rPr lang="fr-FR" sz="1100" dirty="0">
                <a:solidFill>
                  <a:srgbClr val="D71026"/>
                </a:solidFill>
              </a:rPr>
              <a:t> </a:t>
            </a:r>
            <a:r>
              <a:rPr lang="fr-FR" sz="1100" dirty="0" err="1">
                <a:solidFill>
                  <a:srgbClr val="D71026"/>
                </a:solidFill>
              </a:rPr>
              <a:t>tussen</a:t>
            </a:r>
            <a:r>
              <a:rPr lang="fr-FR" sz="1100" dirty="0">
                <a:solidFill>
                  <a:srgbClr val="D71026"/>
                </a:solidFill>
              </a:rPr>
              <a:t> </a:t>
            </a:r>
            <a:r>
              <a:rPr lang="fr-FR" sz="1100" dirty="0" err="1">
                <a:solidFill>
                  <a:srgbClr val="D71026"/>
                </a:solidFill>
              </a:rPr>
              <a:t>ontwenningsverschijnselen</a:t>
            </a:r>
            <a:r>
              <a:rPr lang="fr-FR" sz="1100" dirty="0">
                <a:solidFill>
                  <a:srgbClr val="D71026"/>
                </a:solidFill>
              </a:rPr>
              <a:t> en het </a:t>
            </a:r>
            <a:r>
              <a:rPr lang="fr-FR" sz="1100" dirty="0" err="1">
                <a:solidFill>
                  <a:srgbClr val="D71026"/>
                </a:solidFill>
              </a:rPr>
              <a:t>heroptreden</a:t>
            </a:r>
            <a:r>
              <a:rPr lang="fr-FR" sz="1100" dirty="0">
                <a:solidFill>
                  <a:srgbClr val="D71026"/>
                </a:solidFill>
              </a:rPr>
              <a:t> van de </a:t>
            </a:r>
            <a:r>
              <a:rPr lang="fr-FR" sz="1100" dirty="0" err="1">
                <a:solidFill>
                  <a:srgbClr val="D71026"/>
                </a:solidFill>
              </a:rPr>
              <a:t>initiële</a:t>
            </a:r>
            <a:r>
              <a:rPr lang="fr-FR" sz="1100" dirty="0">
                <a:solidFill>
                  <a:srgbClr val="D71026"/>
                </a:solidFill>
              </a:rPr>
              <a:t> </a:t>
            </a:r>
            <a:r>
              <a:rPr lang="fr-FR" sz="1100" dirty="0" err="1">
                <a:solidFill>
                  <a:srgbClr val="D71026"/>
                </a:solidFill>
              </a:rPr>
              <a:t>slapeloosheid</a:t>
            </a:r>
            <a:r>
              <a:rPr lang="fr-FR" sz="1100" dirty="0">
                <a:solidFill>
                  <a:srgbClr val="D71026"/>
                </a:solidFill>
              </a:rPr>
              <a:t> </a:t>
            </a:r>
            <a:r>
              <a:rPr lang="fr-FR" sz="1100" dirty="0" err="1">
                <a:solidFill>
                  <a:srgbClr val="D71026"/>
                </a:solidFill>
              </a:rPr>
              <a:t>is</a:t>
            </a:r>
            <a:r>
              <a:rPr lang="fr-FR" sz="1100" dirty="0">
                <a:solidFill>
                  <a:srgbClr val="D71026"/>
                </a:solidFill>
              </a:rPr>
              <a:t> </a:t>
            </a:r>
            <a:r>
              <a:rPr lang="fr-FR" sz="1100" dirty="0" err="1">
                <a:solidFill>
                  <a:srgbClr val="D71026"/>
                </a:solidFill>
              </a:rPr>
              <a:t>moeilijk</a:t>
            </a:r>
            <a:r>
              <a:rPr lang="fr-FR" sz="1100" dirty="0">
                <a:solidFill>
                  <a:srgbClr val="D71026"/>
                </a:solidFill>
              </a:rPr>
              <a:t> te </a:t>
            </a:r>
            <a:r>
              <a:rPr lang="fr-FR" sz="1100" dirty="0" err="1">
                <a:solidFill>
                  <a:srgbClr val="D71026"/>
                </a:solidFill>
              </a:rPr>
              <a:t>maken</a:t>
            </a:r>
            <a:r>
              <a:rPr lang="fr-FR" sz="1100" dirty="0">
                <a:solidFill>
                  <a:srgbClr val="D71026"/>
                </a:solidFill>
              </a:rPr>
              <a:t> !</a:t>
            </a:r>
          </a:p>
        </p:txBody>
      </p:sp>
      <p:sp>
        <p:nvSpPr>
          <p:cNvPr id="11" name="Rectangle 10"/>
          <p:cNvSpPr/>
          <p:nvPr/>
        </p:nvSpPr>
        <p:spPr>
          <a:xfrm>
            <a:off x="88542" y="4843762"/>
            <a:ext cx="4056432" cy="540000"/>
          </a:xfrm>
          <a:prstGeom prst="rect">
            <a:avLst/>
          </a:prstGeom>
          <a:solidFill>
            <a:srgbClr val="228C00"/>
          </a:solidFill>
          <a:ln>
            <a:solidFill>
              <a:srgbClr val="22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err="1"/>
              <a:t>Halflangwerkende</a:t>
            </a:r>
            <a:r>
              <a:rPr lang="fr-FR" sz="1600" b="1" u="sng" dirty="0"/>
              <a:t> </a:t>
            </a:r>
            <a:r>
              <a:rPr lang="fr-FR" sz="1600" b="1" dirty="0" err="1"/>
              <a:t>benzodiazepines</a:t>
            </a:r>
            <a:endParaRPr lang="fr-FR" sz="1600" b="1" dirty="0"/>
          </a:p>
        </p:txBody>
      </p:sp>
      <p:sp>
        <p:nvSpPr>
          <p:cNvPr id="12" name="Rectangle 11"/>
          <p:cNvSpPr/>
          <p:nvPr/>
        </p:nvSpPr>
        <p:spPr>
          <a:xfrm>
            <a:off x="91236" y="5572768"/>
            <a:ext cx="4051045" cy="540000"/>
          </a:xfrm>
          <a:prstGeom prst="rect">
            <a:avLst/>
          </a:prstGeom>
          <a:solidFill>
            <a:srgbClr val="228C00"/>
          </a:solidFill>
          <a:ln>
            <a:solidFill>
              <a:srgbClr val="22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err="1"/>
              <a:t>Langwerkende</a:t>
            </a:r>
            <a:r>
              <a:rPr lang="fr-FR" sz="1600" b="1" dirty="0"/>
              <a:t> </a:t>
            </a:r>
            <a:r>
              <a:rPr lang="fr-FR" sz="1600" b="1" dirty="0" err="1"/>
              <a:t>benzodiazepines</a:t>
            </a:r>
            <a:endParaRPr lang="fr-FR" sz="1600" b="1" dirty="0"/>
          </a:p>
        </p:txBody>
      </p:sp>
      <p:sp>
        <p:nvSpPr>
          <p:cNvPr id="22" name="Flèche vers le bas 21"/>
          <p:cNvSpPr/>
          <p:nvPr/>
        </p:nvSpPr>
        <p:spPr>
          <a:xfrm rot="16200000">
            <a:off x="1535170" y="3619833"/>
            <a:ext cx="216024" cy="216023"/>
          </a:xfrm>
          <a:prstGeom prst="downArrow">
            <a:avLst/>
          </a:prstGeom>
          <a:solidFill>
            <a:srgbClr val="8E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dirty="0"/>
          </a:p>
        </p:txBody>
      </p:sp>
      <p:sp>
        <p:nvSpPr>
          <p:cNvPr id="18" name="Rectangle 17"/>
          <p:cNvSpPr/>
          <p:nvPr/>
        </p:nvSpPr>
        <p:spPr>
          <a:xfrm>
            <a:off x="95002" y="2348880"/>
            <a:ext cx="1452662" cy="2271803"/>
          </a:xfrm>
          <a:prstGeom prst="rect">
            <a:avLst/>
          </a:prstGeom>
          <a:solidFill>
            <a:srgbClr val="228C00"/>
          </a:solidFill>
          <a:ln>
            <a:solidFill>
              <a:srgbClr val="22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err="1"/>
              <a:t>Kortwerkende</a:t>
            </a:r>
            <a:r>
              <a:rPr lang="fr-FR" sz="1600" b="1" u="sng" dirty="0"/>
              <a:t> </a:t>
            </a:r>
            <a:r>
              <a:rPr lang="fr-FR" sz="1600" b="1" dirty="0"/>
              <a:t> </a:t>
            </a:r>
            <a:r>
              <a:rPr lang="fr-FR" sz="1600" b="1" dirty="0" err="1"/>
              <a:t>benzo-diazepines</a:t>
            </a:r>
            <a:endParaRPr lang="fr-FR" sz="1600" b="1" dirty="0"/>
          </a:p>
        </p:txBody>
      </p:sp>
      <p:sp>
        <p:nvSpPr>
          <p:cNvPr id="4" name="ZoneTexte 3"/>
          <p:cNvSpPr txBox="1"/>
          <p:nvPr/>
        </p:nvSpPr>
        <p:spPr>
          <a:xfrm>
            <a:off x="4427984" y="5251847"/>
            <a:ext cx="2092076" cy="769441"/>
          </a:xfrm>
          <a:prstGeom prst="rect">
            <a:avLst/>
          </a:prstGeom>
          <a:noFill/>
        </p:spPr>
        <p:txBody>
          <a:bodyPr wrap="square" rtlCol="0">
            <a:spAutoFit/>
          </a:bodyPr>
          <a:lstStyle/>
          <a:p>
            <a:pPr algn="ctr"/>
            <a:r>
              <a:rPr lang="fr-BE" sz="1100" dirty="0">
                <a:solidFill>
                  <a:srgbClr val="D71026"/>
                </a:solidFill>
              </a:rPr>
              <a:t>! Er </a:t>
            </a:r>
            <a:r>
              <a:rPr lang="fr-BE" sz="1100" dirty="0" err="1">
                <a:solidFill>
                  <a:srgbClr val="D71026"/>
                </a:solidFill>
              </a:rPr>
              <a:t>bestaat</a:t>
            </a:r>
            <a:r>
              <a:rPr lang="fr-BE" sz="1100" dirty="0">
                <a:solidFill>
                  <a:srgbClr val="D71026"/>
                </a:solidFill>
              </a:rPr>
              <a:t> </a:t>
            </a:r>
            <a:r>
              <a:rPr lang="fr-BE" sz="1100" dirty="0" err="1">
                <a:solidFill>
                  <a:srgbClr val="D71026"/>
                </a:solidFill>
              </a:rPr>
              <a:t>momenteel</a:t>
            </a:r>
            <a:r>
              <a:rPr lang="fr-BE" sz="1100" dirty="0">
                <a:solidFill>
                  <a:srgbClr val="D71026"/>
                </a:solidFill>
              </a:rPr>
              <a:t> </a:t>
            </a:r>
            <a:r>
              <a:rPr lang="fr-BE" sz="1100" dirty="0" err="1">
                <a:solidFill>
                  <a:srgbClr val="D71026"/>
                </a:solidFill>
              </a:rPr>
              <a:t>geen</a:t>
            </a:r>
            <a:r>
              <a:rPr lang="fr-BE" sz="1100" dirty="0">
                <a:solidFill>
                  <a:srgbClr val="D71026"/>
                </a:solidFill>
              </a:rPr>
              <a:t> consensus over </a:t>
            </a:r>
            <a:r>
              <a:rPr lang="fr-BE" sz="1100" dirty="0" err="1">
                <a:solidFill>
                  <a:srgbClr val="D71026"/>
                </a:solidFill>
              </a:rPr>
              <a:t>hoe</a:t>
            </a:r>
            <a:r>
              <a:rPr lang="fr-BE" sz="1100" dirty="0">
                <a:solidFill>
                  <a:srgbClr val="D71026"/>
                </a:solidFill>
              </a:rPr>
              <a:t> </a:t>
            </a:r>
            <a:r>
              <a:rPr lang="fr-BE" sz="1100" dirty="0" err="1">
                <a:solidFill>
                  <a:srgbClr val="D71026"/>
                </a:solidFill>
              </a:rPr>
              <a:t>een</a:t>
            </a:r>
            <a:r>
              <a:rPr lang="fr-BE" sz="1100" dirty="0">
                <a:solidFill>
                  <a:srgbClr val="D71026"/>
                </a:solidFill>
              </a:rPr>
              <a:t> </a:t>
            </a:r>
            <a:r>
              <a:rPr lang="fr-BE" sz="1100" dirty="0" err="1">
                <a:solidFill>
                  <a:srgbClr val="D71026"/>
                </a:solidFill>
              </a:rPr>
              <a:t>benzodiazepine</a:t>
            </a:r>
            <a:r>
              <a:rPr lang="fr-BE" sz="1100" dirty="0">
                <a:solidFill>
                  <a:srgbClr val="D71026"/>
                </a:solidFill>
              </a:rPr>
              <a:t> het best </a:t>
            </a:r>
            <a:r>
              <a:rPr lang="fr-BE" sz="1100" dirty="0" err="1">
                <a:solidFill>
                  <a:srgbClr val="D71026"/>
                </a:solidFill>
              </a:rPr>
              <a:t>afgebouwd</a:t>
            </a:r>
            <a:r>
              <a:rPr lang="fr-BE" sz="1100" dirty="0">
                <a:solidFill>
                  <a:srgbClr val="D71026"/>
                </a:solidFill>
              </a:rPr>
              <a:t> </a:t>
            </a:r>
            <a:r>
              <a:rPr lang="fr-BE" sz="1100" dirty="0" err="1">
                <a:solidFill>
                  <a:srgbClr val="D71026"/>
                </a:solidFill>
              </a:rPr>
              <a:t>wordt</a:t>
            </a:r>
            <a:r>
              <a:rPr lang="fr-BE" sz="1100" dirty="0">
                <a:solidFill>
                  <a:srgbClr val="D71026"/>
                </a:solidFill>
              </a:rPr>
              <a:t> ! </a:t>
            </a:r>
          </a:p>
        </p:txBody>
      </p:sp>
      <p:sp>
        <p:nvSpPr>
          <p:cNvPr id="25" name="ZoneTexte 24"/>
          <p:cNvSpPr txBox="1"/>
          <p:nvPr/>
        </p:nvSpPr>
        <p:spPr>
          <a:xfrm>
            <a:off x="7200107" y="6642556"/>
            <a:ext cx="1943893" cy="215444"/>
          </a:xfrm>
          <a:prstGeom prst="rect">
            <a:avLst/>
          </a:prstGeom>
          <a:noFill/>
        </p:spPr>
        <p:txBody>
          <a:bodyPr wrap="square" rtlCol="0">
            <a:spAutoFit/>
          </a:bodyPr>
          <a:lstStyle/>
          <a:p>
            <a:pPr algn="r"/>
            <a:r>
              <a:rPr lang="fr-BE" sz="800" dirty="0" err="1">
                <a:latin typeface="Calibri Light" panose="020F0302020204030204" pitchFamily="34" charset="0"/>
              </a:rPr>
              <a:t>Laatste</a:t>
            </a:r>
            <a:r>
              <a:rPr lang="fr-BE" sz="800" dirty="0">
                <a:latin typeface="Calibri Light" panose="020F0302020204030204" pitchFamily="34" charset="0"/>
              </a:rPr>
              <a:t> update: </a:t>
            </a:r>
            <a:r>
              <a:rPr lang="fr-BE" sz="800" dirty="0" err="1">
                <a:latin typeface="Calibri Light" panose="020F0302020204030204" pitchFamily="34" charset="0"/>
              </a:rPr>
              <a:t>april</a:t>
            </a:r>
            <a:r>
              <a:rPr lang="fr-BE" sz="800" dirty="0">
                <a:latin typeface="Calibri Light" panose="020F0302020204030204" pitchFamily="34" charset="0"/>
              </a:rPr>
              <a:t> 2015 </a:t>
            </a:r>
          </a:p>
        </p:txBody>
      </p:sp>
      <p:sp>
        <p:nvSpPr>
          <p:cNvPr id="24" name="ZoneTexte 16"/>
          <p:cNvSpPr txBox="1"/>
          <p:nvPr/>
        </p:nvSpPr>
        <p:spPr>
          <a:xfrm>
            <a:off x="0" y="6546830"/>
            <a:ext cx="7452320" cy="338554"/>
          </a:xfrm>
          <a:prstGeom prst="rect">
            <a:avLst/>
          </a:prstGeom>
          <a:noFill/>
        </p:spPr>
        <p:txBody>
          <a:bodyPr wrap="square" rtlCol="0">
            <a:spAutoFit/>
          </a:bodyPr>
          <a:lstStyle/>
          <a:p>
            <a:r>
              <a:rPr lang="fr-BE" sz="800" dirty="0"/>
              <a:t>Bron: BCFI 2015, </a:t>
            </a:r>
            <a:r>
              <a:rPr lang="fr-BE" sz="800" dirty="0" err="1"/>
              <a:t>Folia</a:t>
            </a:r>
            <a:r>
              <a:rPr lang="fr-BE" sz="800" dirty="0"/>
              <a:t> </a:t>
            </a:r>
            <a:r>
              <a:rPr lang="fr-BE" sz="800" dirty="0" err="1"/>
              <a:t>pharmacotherapeutica</a:t>
            </a:r>
            <a:r>
              <a:rPr lang="fr-BE" sz="800" dirty="0"/>
              <a:t> « </a:t>
            </a:r>
            <a:r>
              <a:rPr lang="fr-BE" sz="800" dirty="0" err="1"/>
              <a:t>verantwoord</a:t>
            </a:r>
            <a:r>
              <a:rPr lang="fr-BE" sz="800" dirty="0"/>
              <a:t> gebruik van </a:t>
            </a:r>
            <a:r>
              <a:rPr lang="fr-BE" sz="800" dirty="0" err="1"/>
              <a:t>benzodiazepines</a:t>
            </a:r>
            <a:r>
              <a:rPr lang="fr-BE" sz="800" dirty="0"/>
              <a:t> » 2002 , « </a:t>
            </a:r>
            <a:r>
              <a:rPr lang="fr-BE" sz="800" dirty="0" err="1"/>
              <a:t>Chronic</a:t>
            </a:r>
            <a:r>
              <a:rPr lang="fr-BE" sz="800" dirty="0"/>
              <a:t> </a:t>
            </a:r>
            <a:r>
              <a:rPr lang="fr-BE" sz="800" dirty="0" err="1"/>
              <a:t>benzodiazepine</a:t>
            </a:r>
            <a:r>
              <a:rPr lang="fr-BE" sz="800" dirty="0"/>
              <a:t> use in nursing home </a:t>
            </a:r>
            <a:r>
              <a:rPr lang="fr-BE" sz="800" dirty="0" err="1"/>
              <a:t>residents</a:t>
            </a:r>
            <a:r>
              <a:rPr lang="fr-BE" sz="800" dirty="0"/>
              <a:t>: </a:t>
            </a:r>
            <a:r>
              <a:rPr lang="fr-BE" sz="800" dirty="0" err="1"/>
              <a:t>assessment</a:t>
            </a:r>
            <a:r>
              <a:rPr lang="fr-BE" sz="800" dirty="0"/>
              <a:t> of </a:t>
            </a:r>
            <a:r>
              <a:rPr lang="fr-BE" sz="800" dirty="0" err="1"/>
              <a:t>benefits</a:t>
            </a:r>
            <a:r>
              <a:rPr lang="fr-BE" sz="800" dirty="0"/>
              <a:t> and </a:t>
            </a:r>
            <a:r>
              <a:rPr lang="fr-BE" sz="800" dirty="0" err="1"/>
              <a:t>risks</a:t>
            </a:r>
            <a:r>
              <a:rPr lang="fr-BE" sz="800" dirty="0"/>
              <a:t> in </a:t>
            </a:r>
            <a:r>
              <a:rPr lang="fr-BE" sz="800" dirty="0" err="1"/>
              <a:t>insomnia</a:t>
            </a:r>
            <a:r>
              <a:rPr lang="fr-BE" sz="800" dirty="0"/>
              <a:t> » </a:t>
            </a:r>
            <a:r>
              <a:rPr lang="fr-BE" sz="800" dirty="0" err="1"/>
              <a:t>Jolyce</a:t>
            </a:r>
            <a:r>
              <a:rPr lang="fr-BE" sz="800" dirty="0"/>
              <a:t> Bourgeois 2015</a:t>
            </a:r>
          </a:p>
        </p:txBody>
      </p:sp>
    </p:spTree>
    <p:extLst>
      <p:ext uri="{BB962C8B-B14F-4D97-AF65-F5344CB8AC3E}">
        <p14:creationId xmlns:p14="http://schemas.microsoft.com/office/powerpoint/2010/main" val="144336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p:cNvGraphicFramePr>
            <a:graphicFrameLocks noGrp="1"/>
          </p:cNvGraphicFramePr>
          <p:nvPr>
            <p:extLst/>
          </p:nvPr>
        </p:nvGraphicFramePr>
        <p:xfrm>
          <a:off x="3563888" y="548680"/>
          <a:ext cx="5472609" cy="4077124"/>
        </p:xfrm>
        <a:graphic>
          <a:graphicData uri="http://schemas.openxmlformats.org/drawingml/2006/table">
            <a:tbl>
              <a:tblPr firstRow="1" bandRow="1">
                <a:tableStyleId>{2D5ABB26-0587-4C30-8999-92F81FD0307C}</a:tableStyleId>
              </a:tblPr>
              <a:tblGrid>
                <a:gridCol w="5472609">
                  <a:extLst>
                    <a:ext uri="{9D8B030D-6E8A-4147-A177-3AD203B41FA5}">
                      <a16:colId xmlns:a16="http://schemas.microsoft.com/office/drawing/2014/main" val="20000"/>
                    </a:ext>
                  </a:extLst>
                </a:gridCol>
              </a:tblGrid>
              <a:tr h="399204">
                <a:tc>
                  <a:txBody>
                    <a:bodyPr/>
                    <a:lstStyle/>
                    <a:p>
                      <a:pPr algn="ctr"/>
                      <a:r>
                        <a:rPr lang="fr-BE" sz="1400" b="1" noProof="0" dirty="0" err="1">
                          <a:solidFill>
                            <a:schemeClr val="bg1"/>
                          </a:solidFill>
                        </a:rPr>
                        <a:t>Ontwenningsverschijnselen</a:t>
                      </a:r>
                      <a:endParaRPr lang="fr-BE" sz="1400" b="1" noProof="0" dirty="0">
                        <a:solidFill>
                          <a:schemeClr val="bg1"/>
                        </a:solidFill>
                      </a:endParaRPr>
                    </a:p>
                  </a:txBody>
                  <a:tcPr anchor="ctr">
                    <a:lnL w="28575" cap="flat" cmpd="sng" algn="ctr">
                      <a:solidFill>
                        <a:srgbClr val="2C3E50"/>
                      </a:solidFill>
                      <a:prstDash val="solid"/>
                      <a:round/>
                      <a:headEnd type="none" w="med" len="med"/>
                      <a:tailEnd type="none" w="med" len="med"/>
                    </a:lnL>
                    <a:lnR w="28575" cap="flat" cmpd="sng" algn="ctr">
                      <a:solidFill>
                        <a:srgbClr val="2C3E50"/>
                      </a:solidFill>
                      <a:prstDash val="solid"/>
                      <a:round/>
                      <a:headEnd type="none" w="med" len="med"/>
                      <a:tailEnd type="none" w="med" len="med"/>
                    </a:lnR>
                    <a:lnT w="28575" cap="flat" cmpd="sng" algn="ctr">
                      <a:solidFill>
                        <a:srgbClr val="2C3E50"/>
                      </a:solidFill>
                      <a:prstDash val="solid"/>
                      <a:round/>
                      <a:headEnd type="none" w="med" len="med"/>
                      <a:tailEnd type="none" w="med" len="med"/>
                    </a:lnT>
                    <a:lnB w="28575" cap="flat" cmpd="sng" algn="ctr">
                      <a:solidFill>
                        <a:srgbClr val="002350"/>
                      </a:solidFill>
                      <a:prstDash val="solid"/>
                      <a:round/>
                      <a:headEnd type="none" w="med" len="med"/>
                      <a:tailEnd type="none" w="med" len="med"/>
                    </a:lnB>
                    <a:solidFill>
                      <a:srgbClr val="2C3E50"/>
                    </a:solidFill>
                  </a:tcPr>
                </a:tc>
                <a:extLst>
                  <a:ext uri="{0D108BD9-81ED-4DB2-BD59-A6C34878D82A}">
                    <a16:rowId xmlns:a16="http://schemas.microsoft.com/office/drawing/2014/main" val="10000"/>
                  </a:ext>
                </a:extLst>
              </a:tr>
              <a:tr h="3188402">
                <a:tc>
                  <a:txBody>
                    <a:bodyPr/>
                    <a:lstStyle/>
                    <a:p>
                      <a:pPr algn="ctr">
                        <a:lnSpc>
                          <a:spcPct val="100000"/>
                        </a:lnSpc>
                        <a:spcAft>
                          <a:spcPts val="400"/>
                        </a:spcAft>
                      </a:pPr>
                      <a:r>
                        <a:rPr lang="fr-BE" sz="1200" b="1" noProof="0" dirty="0" err="1">
                          <a:solidFill>
                            <a:srgbClr val="002060"/>
                          </a:solidFill>
                        </a:rPr>
                        <a:t>Psychische</a:t>
                      </a:r>
                      <a:r>
                        <a:rPr lang="fr-BE" sz="1200" b="1" noProof="0" dirty="0">
                          <a:solidFill>
                            <a:srgbClr val="002060"/>
                          </a:solidFill>
                        </a:rPr>
                        <a:t> </a:t>
                      </a:r>
                      <a:r>
                        <a:rPr lang="fr-BE" sz="1200" b="1" noProof="0" dirty="0" err="1">
                          <a:solidFill>
                            <a:srgbClr val="002060"/>
                          </a:solidFill>
                        </a:rPr>
                        <a:t>symptomen</a:t>
                      </a:r>
                      <a:endParaRPr lang="fr-BE" sz="1200" b="1" baseline="0" noProof="0" dirty="0">
                        <a:solidFill>
                          <a:srgbClr val="002060"/>
                        </a:solidFill>
                      </a:endParaRPr>
                    </a:p>
                    <a:p>
                      <a:pPr marL="171450" indent="-171450">
                        <a:lnSpc>
                          <a:spcPct val="100000"/>
                        </a:lnSpc>
                        <a:spcAft>
                          <a:spcPts val="400"/>
                        </a:spcAft>
                        <a:buFontTx/>
                        <a:buChar char="-"/>
                      </a:pPr>
                      <a:r>
                        <a:rPr lang="fr-BE" sz="1200" baseline="0" noProof="0" dirty="0" err="1">
                          <a:solidFill>
                            <a:srgbClr val="002060"/>
                          </a:solidFill>
                        </a:rPr>
                        <a:t>Zenuwachtigheid</a:t>
                      </a:r>
                      <a:endParaRPr lang="fr-BE" sz="1200" baseline="0" noProof="0" dirty="0">
                        <a:solidFill>
                          <a:srgbClr val="002060"/>
                        </a:solidFill>
                      </a:endParaRPr>
                    </a:p>
                    <a:p>
                      <a:pPr marL="171450" indent="-171450">
                        <a:lnSpc>
                          <a:spcPct val="100000"/>
                        </a:lnSpc>
                        <a:spcAft>
                          <a:spcPts val="400"/>
                        </a:spcAft>
                        <a:buFontTx/>
                        <a:buChar char="-"/>
                      </a:pPr>
                      <a:r>
                        <a:rPr lang="fr-BE" sz="1200" b="0" baseline="0" noProof="0" dirty="0" err="1">
                          <a:solidFill>
                            <a:srgbClr val="002060"/>
                          </a:solidFill>
                        </a:rPr>
                        <a:t>Angst</a:t>
                      </a:r>
                      <a:r>
                        <a:rPr lang="fr-BE" sz="1200" b="0" baseline="0" noProof="0" dirty="0">
                          <a:solidFill>
                            <a:srgbClr val="002060"/>
                          </a:solidFill>
                        </a:rPr>
                        <a:t> </a:t>
                      </a:r>
                      <a:endParaRPr lang="fr-BE" sz="1200" b="0" baseline="0" noProof="0" dirty="0">
                        <a:solidFill>
                          <a:srgbClr val="FF0000"/>
                        </a:solidFill>
                      </a:endParaRPr>
                    </a:p>
                    <a:p>
                      <a:pPr marL="171450" indent="-171450">
                        <a:lnSpc>
                          <a:spcPct val="100000"/>
                        </a:lnSpc>
                        <a:spcAft>
                          <a:spcPts val="400"/>
                        </a:spcAft>
                        <a:buFontTx/>
                        <a:buChar char="-"/>
                      </a:pPr>
                      <a:r>
                        <a:rPr lang="fr-BE" sz="1200" b="0" baseline="0" noProof="0" dirty="0" err="1">
                          <a:solidFill>
                            <a:srgbClr val="002060"/>
                          </a:solidFill>
                        </a:rPr>
                        <a:t>Slapeloosheid</a:t>
                      </a:r>
                      <a:endParaRPr lang="fr-BE" sz="1200" b="0" baseline="0" noProof="0" dirty="0">
                        <a:solidFill>
                          <a:srgbClr val="002060"/>
                        </a:solidFill>
                      </a:endParaRPr>
                    </a:p>
                    <a:p>
                      <a:pPr marL="171450" indent="-171450">
                        <a:lnSpc>
                          <a:spcPct val="100000"/>
                        </a:lnSpc>
                        <a:spcAft>
                          <a:spcPts val="400"/>
                        </a:spcAft>
                        <a:buFontTx/>
                        <a:buChar char="-"/>
                      </a:pPr>
                      <a:r>
                        <a:rPr lang="fr-BE" sz="1200" b="0" baseline="0" noProof="0" dirty="0" err="1">
                          <a:solidFill>
                            <a:srgbClr val="002060"/>
                          </a:solidFill>
                        </a:rPr>
                        <a:t>Confusie</a:t>
                      </a:r>
                      <a:r>
                        <a:rPr lang="fr-BE" sz="1200" b="0" baseline="0" noProof="0" dirty="0">
                          <a:solidFill>
                            <a:srgbClr val="002060"/>
                          </a:solidFill>
                        </a:rPr>
                        <a:t> (</a:t>
                      </a:r>
                      <a:r>
                        <a:rPr lang="fr-BE" sz="1200" b="0" baseline="0" noProof="0" dirty="0" err="1">
                          <a:solidFill>
                            <a:srgbClr val="002060"/>
                          </a:solidFill>
                        </a:rPr>
                        <a:t>verwardheid</a:t>
                      </a:r>
                      <a:r>
                        <a:rPr lang="fr-BE" sz="1200" b="0" baseline="0" noProof="0" dirty="0">
                          <a:solidFill>
                            <a:srgbClr val="002060"/>
                          </a:solidFill>
                        </a:rPr>
                        <a:t>)</a:t>
                      </a:r>
                    </a:p>
                    <a:p>
                      <a:pPr marL="171450" indent="-171450">
                        <a:lnSpc>
                          <a:spcPct val="100000"/>
                        </a:lnSpc>
                        <a:spcAft>
                          <a:spcPts val="400"/>
                        </a:spcAft>
                        <a:buFontTx/>
                        <a:buChar char="-"/>
                      </a:pPr>
                      <a:r>
                        <a:rPr lang="fr-BE" sz="1200" b="0" kern="1200" baseline="0" noProof="0" dirty="0" err="1">
                          <a:solidFill>
                            <a:srgbClr val="002060"/>
                          </a:solidFill>
                          <a:latin typeface="+mn-lt"/>
                          <a:ea typeface="+mn-ea"/>
                          <a:cs typeface="+mn-cs"/>
                        </a:rPr>
                        <a:t>Stemmingswisselingen</a:t>
                      </a:r>
                      <a:endParaRPr lang="fr-BE" sz="1200" b="0" kern="1200" baseline="0" noProof="0" dirty="0">
                        <a:solidFill>
                          <a:srgbClr val="002060"/>
                        </a:solidFill>
                        <a:latin typeface="+mn-lt"/>
                        <a:ea typeface="+mn-ea"/>
                        <a:cs typeface="+mn-cs"/>
                      </a:endParaRPr>
                    </a:p>
                    <a:p>
                      <a:pPr marL="171450" indent="-171450">
                        <a:lnSpc>
                          <a:spcPct val="100000"/>
                        </a:lnSpc>
                        <a:spcAft>
                          <a:spcPts val="400"/>
                        </a:spcAft>
                        <a:buFontTx/>
                        <a:buChar char="-"/>
                      </a:pPr>
                      <a:r>
                        <a:rPr lang="fr-BE" sz="1200" baseline="0" noProof="0" dirty="0" err="1">
                          <a:solidFill>
                            <a:srgbClr val="002060"/>
                          </a:solidFill>
                        </a:rPr>
                        <a:t>Hallucinaties</a:t>
                      </a:r>
                      <a:endParaRPr lang="fr-BE" sz="1200" noProof="0" dirty="0">
                        <a:solidFill>
                          <a:srgbClr val="002060"/>
                        </a:solidFill>
                      </a:endParaRPr>
                    </a:p>
                    <a:p>
                      <a:pPr algn="ctr">
                        <a:lnSpc>
                          <a:spcPct val="100000"/>
                        </a:lnSpc>
                        <a:spcAft>
                          <a:spcPts val="400"/>
                        </a:spcAft>
                      </a:pPr>
                      <a:r>
                        <a:rPr lang="fr-BE" sz="1200" b="1" noProof="0" dirty="0" err="1">
                          <a:solidFill>
                            <a:srgbClr val="002060"/>
                          </a:solidFill>
                        </a:rPr>
                        <a:t>Fysieke</a:t>
                      </a:r>
                      <a:r>
                        <a:rPr lang="fr-BE" sz="1200" b="1" noProof="0" dirty="0">
                          <a:solidFill>
                            <a:srgbClr val="002060"/>
                          </a:solidFill>
                        </a:rPr>
                        <a:t> </a:t>
                      </a:r>
                      <a:r>
                        <a:rPr lang="fr-BE" sz="1200" b="1" noProof="0" dirty="0" err="1">
                          <a:solidFill>
                            <a:srgbClr val="002060"/>
                          </a:solidFill>
                        </a:rPr>
                        <a:t>symptomen</a:t>
                      </a:r>
                      <a:endParaRPr lang="fr-BE" sz="1200" b="1" noProof="0" dirty="0">
                        <a:solidFill>
                          <a:srgbClr val="002060"/>
                        </a:solidFill>
                      </a:endParaRPr>
                    </a:p>
                    <a:p>
                      <a:pPr marL="171450" indent="-171450">
                        <a:lnSpc>
                          <a:spcPct val="100000"/>
                        </a:lnSpc>
                        <a:spcAft>
                          <a:spcPts val="400"/>
                        </a:spcAft>
                        <a:buFontTx/>
                        <a:buChar char="-"/>
                      </a:pPr>
                      <a:r>
                        <a:rPr lang="fr-BE" sz="1200" noProof="0" dirty="0" err="1">
                          <a:solidFill>
                            <a:srgbClr val="002060"/>
                          </a:solidFill>
                        </a:rPr>
                        <a:t>Hoofdpijn</a:t>
                      </a:r>
                      <a:endParaRPr lang="fr-BE" sz="1200" noProof="0" dirty="0">
                        <a:solidFill>
                          <a:srgbClr val="002060"/>
                        </a:solidFill>
                      </a:endParaRPr>
                    </a:p>
                    <a:p>
                      <a:pPr marL="171450" indent="-171450">
                        <a:lnSpc>
                          <a:spcPct val="100000"/>
                        </a:lnSpc>
                        <a:spcAft>
                          <a:spcPts val="400"/>
                        </a:spcAft>
                        <a:buFontTx/>
                        <a:buChar char="-"/>
                      </a:pPr>
                      <a:r>
                        <a:rPr lang="fr-BE" sz="1200" noProof="0" dirty="0" err="1">
                          <a:solidFill>
                            <a:srgbClr val="002060"/>
                          </a:solidFill>
                        </a:rPr>
                        <a:t>Tremor</a:t>
                      </a:r>
                      <a:endParaRPr lang="fr-BE" sz="1200" noProof="0" dirty="0">
                        <a:solidFill>
                          <a:srgbClr val="002060"/>
                        </a:solidFill>
                      </a:endParaRPr>
                    </a:p>
                    <a:p>
                      <a:pPr marL="171450" indent="-171450">
                        <a:lnSpc>
                          <a:spcPct val="100000"/>
                        </a:lnSpc>
                        <a:spcAft>
                          <a:spcPts val="400"/>
                        </a:spcAft>
                        <a:buFontTx/>
                        <a:buChar char="-"/>
                      </a:pPr>
                      <a:r>
                        <a:rPr lang="fr-BE" sz="1200" noProof="0" dirty="0">
                          <a:solidFill>
                            <a:srgbClr val="002060"/>
                          </a:solidFill>
                        </a:rPr>
                        <a:t>Gastro-intestinale </a:t>
                      </a:r>
                      <a:r>
                        <a:rPr lang="fr-BE" sz="1200" noProof="0" dirty="0" err="1">
                          <a:solidFill>
                            <a:srgbClr val="002060"/>
                          </a:solidFill>
                        </a:rPr>
                        <a:t>problemen</a:t>
                      </a:r>
                      <a:endParaRPr lang="fr-BE" sz="1200" noProof="0" dirty="0">
                        <a:solidFill>
                          <a:srgbClr val="002060"/>
                        </a:solidFill>
                      </a:endParaRPr>
                    </a:p>
                    <a:p>
                      <a:pPr marL="171450" indent="-171450">
                        <a:lnSpc>
                          <a:spcPct val="100000"/>
                        </a:lnSpc>
                        <a:spcAft>
                          <a:spcPts val="400"/>
                        </a:spcAft>
                        <a:buFontTx/>
                        <a:buChar char="-"/>
                      </a:pPr>
                      <a:r>
                        <a:rPr lang="fr-BE" sz="1200" kern="1200" baseline="0" noProof="0" dirty="0" err="1">
                          <a:solidFill>
                            <a:srgbClr val="002060"/>
                          </a:solidFill>
                          <a:latin typeface="+mn-lt"/>
                          <a:ea typeface="+mn-ea"/>
                          <a:cs typeface="+mn-cs"/>
                        </a:rPr>
                        <a:t>Overgevoeligheid</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voor</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bepaalde</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sensoriële</a:t>
                      </a:r>
                      <a:r>
                        <a:rPr lang="fr-BE" sz="1200" kern="1200" baseline="0" noProof="0" dirty="0">
                          <a:solidFill>
                            <a:srgbClr val="002060"/>
                          </a:solidFill>
                          <a:latin typeface="+mn-lt"/>
                          <a:ea typeface="+mn-ea"/>
                          <a:cs typeface="+mn-cs"/>
                        </a:rPr>
                        <a:t> stimuli (</a:t>
                      </a:r>
                      <a:r>
                        <a:rPr lang="fr-BE" sz="1200" kern="1200" baseline="0" noProof="0" dirty="0" err="1">
                          <a:solidFill>
                            <a:srgbClr val="002060"/>
                          </a:solidFill>
                          <a:latin typeface="+mn-lt"/>
                          <a:ea typeface="+mn-ea"/>
                          <a:cs typeface="+mn-cs"/>
                        </a:rPr>
                        <a:t>geluid</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licht</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smaak</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geur</a:t>
                      </a:r>
                      <a:r>
                        <a:rPr lang="fr-BE" sz="1200" kern="1200" baseline="0" noProof="0" dirty="0">
                          <a:solidFill>
                            <a:srgbClr val="002060"/>
                          </a:solidFill>
                          <a:latin typeface="+mn-lt"/>
                          <a:ea typeface="+mn-ea"/>
                          <a:cs typeface="+mn-cs"/>
                        </a:rPr>
                        <a:t>, </a:t>
                      </a:r>
                      <a:r>
                        <a:rPr lang="fr-BE" sz="1200" kern="1200" baseline="0" noProof="0" dirty="0" err="1">
                          <a:solidFill>
                            <a:srgbClr val="002060"/>
                          </a:solidFill>
                          <a:latin typeface="+mn-lt"/>
                          <a:ea typeface="+mn-ea"/>
                          <a:cs typeface="+mn-cs"/>
                        </a:rPr>
                        <a:t>aanraking</a:t>
                      </a:r>
                      <a:r>
                        <a:rPr lang="fr-BE" sz="1200" kern="1200" baseline="0" noProof="0" dirty="0">
                          <a:solidFill>
                            <a:srgbClr val="002060"/>
                          </a:solidFill>
                          <a:latin typeface="+mn-lt"/>
                          <a:ea typeface="+mn-ea"/>
                          <a:cs typeface="+mn-cs"/>
                        </a:rPr>
                        <a:t>)</a:t>
                      </a:r>
                    </a:p>
                    <a:p>
                      <a:pPr marL="171450" indent="-171450">
                        <a:lnSpc>
                          <a:spcPct val="100000"/>
                        </a:lnSpc>
                        <a:spcAft>
                          <a:spcPts val="400"/>
                        </a:spcAft>
                        <a:buFontTx/>
                        <a:buChar char="-"/>
                      </a:pPr>
                      <a:r>
                        <a:rPr lang="fr-BE" sz="1200" baseline="0" noProof="0" dirty="0" err="1">
                          <a:solidFill>
                            <a:srgbClr val="002060"/>
                          </a:solidFill>
                        </a:rPr>
                        <a:t>Perceptiestoornissen</a:t>
                      </a:r>
                      <a:r>
                        <a:rPr lang="fr-BE" sz="1200" baseline="0" noProof="0" dirty="0">
                          <a:solidFill>
                            <a:srgbClr val="002060"/>
                          </a:solidFill>
                        </a:rPr>
                        <a:t> </a:t>
                      </a:r>
                      <a:r>
                        <a:rPr lang="fr-BE" sz="1200" kern="1200" baseline="0" noProof="0" dirty="0">
                          <a:solidFill>
                            <a:srgbClr val="002060"/>
                          </a:solidFill>
                          <a:latin typeface="+mn-lt"/>
                          <a:ea typeface="+mn-ea"/>
                          <a:cs typeface="+mn-cs"/>
                        </a:rPr>
                        <a:t>(</a:t>
                      </a:r>
                      <a:r>
                        <a:rPr lang="fr-BE" sz="1200" kern="1200" baseline="0" noProof="0" dirty="0" err="1">
                          <a:solidFill>
                            <a:srgbClr val="002060"/>
                          </a:solidFill>
                          <a:latin typeface="+mn-lt"/>
                          <a:ea typeface="+mn-ea"/>
                          <a:cs typeface="+mn-cs"/>
                        </a:rPr>
                        <a:t>bvb</a:t>
                      </a:r>
                      <a:r>
                        <a:rPr lang="fr-BE" sz="1200" kern="1200" baseline="0" noProof="0" dirty="0">
                          <a:solidFill>
                            <a:srgbClr val="002060"/>
                          </a:solidFill>
                          <a:latin typeface="+mn-lt"/>
                          <a:ea typeface="+mn-ea"/>
                          <a:cs typeface="+mn-cs"/>
                        </a:rPr>
                        <a:t>. het</a:t>
                      </a:r>
                      <a:r>
                        <a:rPr lang="nl-BE" sz="1200" kern="1200" baseline="0" dirty="0">
                          <a:solidFill>
                            <a:srgbClr val="002060"/>
                          </a:solidFill>
                          <a:latin typeface="+mn-lt"/>
                          <a:ea typeface="+mn-ea"/>
                          <a:cs typeface="+mn-cs"/>
                        </a:rPr>
                        <a:t> gevoel van een trillende vloer, het gevoel dat de muur of de vloer scheef staat</a:t>
                      </a:r>
                      <a:r>
                        <a:rPr lang="fr-BE" sz="1200" kern="1200" baseline="0" noProof="0" dirty="0">
                          <a:solidFill>
                            <a:srgbClr val="002060"/>
                          </a:solidFill>
                          <a:latin typeface="+mn-lt"/>
                          <a:ea typeface="+mn-ea"/>
                          <a:cs typeface="+mn-cs"/>
                        </a:rPr>
                        <a:t>)</a:t>
                      </a:r>
                    </a:p>
                    <a:p>
                      <a:pPr marL="171450" indent="-171450">
                        <a:lnSpc>
                          <a:spcPct val="100000"/>
                        </a:lnSpc>
                        <a:spcAft>
                          <a:spcPts val="400"/>
                        </a:spcAft>
                        <a:buFontTx/>
                        <a:buChar char="-"/>
                      </a:pPr>
                      <a:r>
                        <a:rPr lang="fr-BE" sz="1200" baseline="0" noProof="0" dirty="0" err="1">
                          <a:solidFill>
                            <a:srgbClr val="002060"/>
                          </a:solidFill>
                        </a:rPr>
                        <a:t>Spierstijfheid</a:t>
                      </a:r>
                      <a:r>
                        <a:rPr lang="fr-BE" sz="1200" baseline="0" noProof="0" dirty="0">
                          <a:solidFill>
                            <a:srgbClr val="002060"/>
                          </a:solidFill>
                        </a:rPr>
                        <a:t> en </a:t>
                      </a:r>
                      <a:r>
                        <a:rPr lang="fr-BE" sz="1200" baseline="0" noProof="0" dirty="0" err="1">
                          <a:solidFill>
                            <a:srgbClr val="002060"/>
                          </a:solidFill>
                        </a:rPr>
                        <a:t>spasmen</a:t>
                      </a:r>
                      <a:endParaRPr lang="fr-BE" sz="1200" baseline="0" noProof="0" dirty="0">
                        <a:solidFill>
                          <a:srgbClr val="002060"/>
                        </a:solidFill>
                      </a:endParaRPr>
                    </a:p>
                  </a:txBody>
                  <a:tcPr>
                    <a:lnL w="28575" cap="flat" cmpd="sng" algn="ctr">
                      <a:solidFill>
                        <a:srgbClr val="2C3E50"/>
                      </a:solidFill>
                      <a:prstDash val="solid"/>
                      <a:round/>
                      <a:headEnd type="none" w="med" len="med"/>
                      <a:tailEnd type="none" w="med" len="med"/>
                    </a:lnL>
                    <a:lnR w="28575" cap="flat" cmpd="sng" algn="ctr">
                      <a:solidFill>
                        <a:srgbClr val="2C3E50"/>
                      </a:solidFill>
                      <a:prstDash val="solid"/>
                      <a:round/>
                      <a:headEnd type="none" w="med" len="med"/>
                      <a:tailEnd type="none" w="med" len="med"/>
                    </a:lnR>
                    <a:lnT w="28575" cap="flat" cmpd="sng" algn="ctr">
                      <a:solidFill>
                        <a:srgbClr val="002350"/>
                      </a:solidFill>
                      <a:prstDash val="solid"/>
                      <a:round/>
                      <a:headEnd type="none" w="med" len="med"/>
                      <a:tailEnd type="none" w="med" len="med"/>
                    </a:lnT>
                    <a:lnB w="28575" cap="flat" cmpd="sng" algn="ctr">
                      <a:solidFill>
                        <a:srgbClr val="2C3E5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le 8"/>
          <p:cNvGraphicFramePr>
            <a:graphicFrameLocks noGrp="1"/>
          </p:cNvGraphicFramePr>
          <p:nvPr>
            <p:extLst/>
          </p:nvPr>
        </p:nvGraphicFramePr>
        <p:xfrm>
          <a:off x="85849" y="548680"/>
          <a:ext cx="3406031" cy="5904665"/>
        </p:xfrm>
        <a:graphic>
          <a:graphicData uri="http://schemas.openxmlformats.org/drawingml/2006/table">
            <a:tbl>
              <a:tblPr firstRow="1" bandRow="1">
                <a:tableStyleId>{2D5ABB26-0587-4C30-8999-92F81FD0307C}</a:tableStyleId>
              </a:tblPr>
              <a:tblGrid>
                <a:gridCol w="669727">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406183">
                <a:tc>
                  <a:txBody>
                    <a:bodyPr/>
                    <a:lstStyle/>
                    <a:p>
                      <a:pPr algn="ctr"/>
                      <a:r>
                        <a:rPr lang="nl-BE" sz="1000" b="1" dirty="0">
                          <a:solidFill>
                            <a:schemeClr val="bg1"/>
                          </a:solidFill>
                          <a:latin typeface="+mn-lt"/>
                        </a:rPr>
                        <a:t>Werkingsduur</a:t>
                      </a:r>
                    </a:p>
                  </a:txBody>
                  <a:tcPr anchor="ctr">
                    <a:lnL w="28575" cap="flat" cmpd="sng" algn="ctr">
                      <a:solidFill>
                        <a:srgbClr val="2C3E50"/>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rgbClr val="2C3E50"/>
                      </a:solidFill>
                      <a:prstDash val="solid"/>
                      <a:round/>
                      <a:headEnd type="none" w="med" len="med"/>
                      <a:tailEnd type="none" w="med" len="med"/>
                    </a:lnB>
                    <a:solidFill>
                      <a:srgbClr val="2C3E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latin typeface="+mn-lt"/>
                        </a:rPr>
                        <a:t>Equivalentielijst benzodiazepines</a:t>
                      </a:r>
                      <a:endParaRPr lang="nl-BE" sz="1200" dirty="0">
                        <a:solidFill>
                          <a:schemeClr val="bg1"/>
                        </a:solidFill>
                        <a:latin typeface="+mn-lt"/>
                      </a:endParaRPr>
                    </a:p>
                  </a:txBody>
                  <a:tcPr anchor="ctr">
                    <a:lnL w="28575" cap="flat" cmpd="sng" algn="ctr">
                      <a:noFill/>
                      <a:prstDash val="solid"/>
                      <a:round/>
                      <a:headEnd type="none" w="med" len="med"/>
                      <a:tailEnd type="none" w="med" len="med"/>
                    </a:lnL>
                    <a:lnR w="28575" cap="flat" cmpd="sng" algn="ctr">
                      <a:solidFill>
                        <a:srgbClr val="2C3E50"/>
                      </a:solidFill>
                      <a:prstDash val="solid"/>
                      <a:round/>
                      <a:headEnd type="none" w="med" len="med"/>
                      <a:tailEnd type="none" w="med" len="med"/>
                    </a:lnR>
                    <a:lnB w="12700" cap="flat" cmpd="sng" algn="ctr">
                      <a:solidFill>
                        <a:srgbClr val="2C3E50"/>
                      </a:solidFill>
                      <a:prstDash val="solid"/>
                      <a:round/>
                      <a:headEnd type="none" w="med" len="med"/>
                      <a:tailEnd type="none" w="med" len="med"/>
                    </a:lnB>
                    <a:solidFill>
                      <a:srgbClr val="2C3E50"/>
                    </a:solidFill>
                  </a:tcPr>
                </a:tc>
                <a:tc hMerge="1">
                  <a:txBody>
                    <a:bodyPr/>
                    <a:lstStyle/>
                    <a:p>
                      <a:endParaRPr lang="nl-BE" sz="1050" dirty="0">
                        <a:solidFill>
                          <a:schemeClr val="tx1"/>
                        </a:solidFill>
                        <a:latin typeface="+mn-lt"/>
                      </a:endParaRPr>
                    </a:p>
                  </a:txBody>
                  <a:tcPr/>
                </a:tc>
                <a:extLst>
                  <a:ext uri="{0D108BD9-81ED-4DB2-BD59-A6C34878D82A}">
                    <a16:rowId xmlns:a16="http://schemas.microsoft.com/office/drawing/2014/main" val="10000"/>
                  </a:ext>
                </a:extLst>
              </a:tr>
              <a:tr h="265581">
                <a:tc>
                  <a:txBody>
                    <a:bodyPr/>
                    <a:lstStyle/>
                    <a:p>
                      <a:pPr marL="0" algn="ctr" defTabSz="914400" rtl="0" eaLnBrk="1" latinLnBrk="0" hangingPunct="1"/>
                      <a:r>
                        <a:rPr lang="nl-BE" sz="1100" b="1" kern="1200" dirty="0">
                          <a:solidFill>
                            <a:schemeClr val="tx1"/>
                          </a:solidFill>
                          <a:latin typeface="+mn-lt"/>
                          <a:ea typeface="+mn-ea"/>
                          <a:cs typeface="+mn-cs"/>
                        </a:rPr>
                        <a:t>KORT</a:t>
                      </a:r>
                    </a:p>
                  </a:txBody>
                  <a:tcPr anchor="ctr">
                    <a:lnL w="28575" cap="flat" cmpd="sng" algn="ctr">
                      <a:solidFill>
                        <a:srgbClr val="2C3E50"/>
                      </a:solidFill>
                      <a:prstDash val="solid"/>
                      <a:round/>
                      <a:headEnd type="none" w="med" len="med"/>
                      <a:tailEnd type="none" w="med" len="med"/>
                    </a:lnL>
                    <a:lnT w="12700" cap="flat" cmpd="sng" algn="ctr">
                      <a:solidFill>
                        <a:srgbClr val="2C3E50"/>
                      </a:solidFill>
                      <a:prstDash val="solid"/>
                      <a:round/>
                      <a:headEnd type="none" w="med" len="med"/>
                      <a:tailEnd type="none" w="med" len="med"/>
                    </a:lnT>
                    <a:lnB w="12700" cap="flat" cmpd="sng" algn="ctr">
                      <a:solidFill>
                        <a:srgbClr val="2C3E50"/>
                      </a:solidFill>
                      <a:prstDash val="solid"/>
                      <a:round/>
                      <a:headEnd type="none" w="med" len="med"/>
                      <a:tailEnd type="none" w="med" len="med"/>
                    </a:lnB>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Triazolam</a:t>
                      </a:r>
                      <a:endParaRPr lang="nl-BE" sz="1050" b="0" kern="1200" dirty="0">
                        <a:solidFill>
                          <a:schemeClr val="tx1"/>
                        </a:solidFill>
                        <a:latin typeface="+mn-lt"/>
                        <a:ea typeface="+mn-ea"/>
                        <a:cs typeface="+mn-cs"/>
                      </a:endParaRPr>
                    </a:p>
                  </a:txBody>
                  <a:tcPr>
                    <a:lnT w="12700" cap="flat" cmpd="sng" algn="ctr">
                      <a:solidFill>
                        <a:srgbClr val="2C3E50"/>
                      </a:solidFill>
                      <a:prstDash val="solid"/>
                      <a:round/>
                      <a:headEnd type="none" w="med" len="med"/>
                      <a:tailEnd type="none" w="med" len="med"/>
                    </a:lnT>
                    <a:lnB w="12700" cap="flat" cmpd="sng" algn="ctr">
                      <a:solidFill>
                        <a:srgbClr val="2C3E50"/>
                      </a:solidFill>
                      <a:prstDash val="solid"/>
                      <a:round/>
                      <a:headEnd type="none" w="med" len="med"/>
                      <a:tailEnd type="none" w="med" len="med"/>
                    </a:lnB>
                    <a:noFill/>
                  </a:tcPr>
                </a:tc>
                <a:tc>
                  <a:txBody>
                    <a:bodyPr/>
                    <a:lstStyle/>
                    <a:p>
                      <a:pPr marL="0" algn="l" defTabSz="914400" rtl="0" eaLnBrk="1" latinLnBrk="0" hangingPunct="1"/>
                      <a:r>
                        <a:rPr lang="nl-BE" sz="1050" kern="1200" dirty="0">
                          <a:solidFill>
                            <a:schemeClr val="tx1"/>
                          </a:solidFill>
                          <a:latin typeface="+mn-lt"/>
                        </a:rPr>
                        <a:t>0,25 – 0,5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lnT w="12700" cap="flat" cmpd="sng" algn="ctr">
                      <a:solidFill>
                        <a:srgbClr val="2C3E50"/>
                      </a:solidFill>
                      <a:prstDash val="solid"/>
                      <a:round/>
                      <a:headEnd type="none" w="med" len="med"/>
                      <a:tailEnd type="none" w="med" len="med"/>
                    </a:lnT>
                    <a:lnB w="12700" cap="flat" cmpd="sng" algn="ctr">
                      <a:solidFill>
                        <a:srgbClr val="2C3E50"/>
                      </a:solidFill>
                      <a:prstDash val="solid"/>
                      <a:round/>
                      <a:headEnd type="none" w="med" len="med"/>
                      <a:tailEnd type="none" w="med" len="med"/>
                    </a:lnB>
                  </a:tcPr>
                </a:tc>
                <a:extLst>
                  <a:ext uri="{0D108BD9-81ED-4DB2-BD59-A6C34878D82A}">
                    <a16:rowId xmlns:a16="http://schemas.microsoft.com/office/drawing/2014/main" val="10001"/>
                  </a:ext>
                </a:extLst>
              </a:tr>
              <a:tr h="261849">
                <a:tc rowSpan="8">
                  <a:txBody>
                    <a:bodyPr/>
                    <a:lstStyle/>
                    <a:p>
                      <a:pPr marL="0" algn="ctr" defTabSz="914400" rtl="0" eaLnBrk="1" latinLnBrk="0" hangingPunct="1"/>
                      <a:r>
                        <a:rPr lang="nl-BE" sz="1200" b="1" kern="1200" dirty="0">
                          <a:solidFill>
                            <a:schemeClr val="tx1"/>
                          </a:solidFill>
                          <a:latin typeface="+mn-lt"/>
                          <a:ea typeface="+mn-ea"/>
                          <a:cs typeface="+mn-cs"/>
                        </a:rPr>
                        <a:t>HALFLANG</a:t>
                      </a:r>
                    </a:p>
                  </a:txBody>
                  <a:tcPr vert="vert270" anchor="ctr">
                    <a:lnL w="28575" cap="flat" cmpd="sng" algn="ctr">
                      <a:solidFill>
                        <a:srgbClr val="2C3E50"/>
                      </a:solidFill>
                      <a:prstDash val="solid"/>
                      <a:round/>
                      <a:headEnd type="none" w="med" len="med"/>
                      <a:tailEnd type="none" w="med" len="med"/>
                    </a:lnL>
                    <a:lnT w="12700" cap="flat" cmpd="sng" algn="ctr">
                      <a:solidFill>
                        <a:srgbClr val="2C3E50"/>
                      </a:solidFill>
                      <a:prstDash val="solid"/>
                      <a:round/>
                      <a:headEnd type="none" w="med" len="med"/>
                      <a:tailEnd type="none" w="med" len="med"/>
                    </a:lnT>
                    <a:lnB w="12700" cap="flat" cmpd="sng" algn="ctr">
                      <a:solidFill>
                        <a:srgbClr val="2C3E50"/>
                      </a:solidFill>
                      <a:prstDash val="solid"/>
                      <a:round/>
                      <a:headEnd type="none" w="med" len="med"/>
                      <a:tailEnd type="none" w="med" len="med"/>
                    </a:lnB>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Alprazolam</a:t>
                      </a:r>
                      <a:endParaRPr lang="nl-BE" sz="1050" b="0" kern="1200" dirty="0">
                        <a:solidFill>
                          <a:schemeClr val="tx1"/>
                        </a:solidFill>
                        <a:latin typeface="+mn-lt"/>
                        <a:ea typeface="+mn-ea"/>
                        <a:cs typeface="+mn-cs"/>
                      </a:endParaRPr>
                    </a:p>
                  </a:txBody>
                  <a:tcPr>
                    <a:lnT w="12700" cap="flat" cmpd="sng" algn="ctr">
                      <a:solidFill>
                        <a:srgbClr val="2C3E50"/>
                      </a:solidFill>
                      <a:prstDash val="solid"/>
                      <a:round/>
                      <a:headEnd type="none" w="med" len="med"/>
                      <a:tailEnd type="none" w="med" len="med"/>
                    </a:lnT>
                    <a:noFill/>
                  </a:tcPr>
                </a:tc>
                <a:tc>
                  <a:txBody>
                    <a:bodyPr/>
                    <a:lstStyle/>
                    <a:p>
                      <a:pPr marL="0" algn="l" defTabSz="914400" rtl="0" eaLnBrk="1" latinLnBrk="0" hangingPunct="1"/>
                      <a:r>
                        <a:rPr lang="nl-BE" sz="1050" kern="1200" dirty="0">
                          <a:solidFill>
                            <a:schemeClr val="tx1"/>
                          </a:solidFill>
                          <a:latin typeface="+mn-lt"/>
                        </a:rPr>
                        <a:t>0,5 – 1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lnT w="12700" cap="flat" cmpd="sng" algn="ctr">
                      <a:solidFill>
                        <a:srgbClr val="2C3E50"/>
                      </a:solidFill>
                      <a:prstDash val="solid"/>
                      <a:round/>
                      <a:headEnd type="none" w="med" len="med"/>
                      <a:tailEnd type="none" w="med" len="med"/>
                    </a:lnT>
                  </a:tcPr>
                </a:tc>
                <a:extLst>
                  <a:ext uri="{0D108BD9-81ED-4DB2-BD59-A6C34878D82A}">
                    <a16:rowId xmlns:a16="http://schemas.microsoft.com/office/drawing/2014/main" val="10002"/>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Bromazepam</a:t>
                      </a:r>
                      <a:endParaRPr lang="nl-BE" sz="1050" b="0" kern="1200" dirty="0">
                        <a:solidFill>
                          <a:schemeClr val="tx1"/>
                        </a:solidFill>
                        <a:latin typeface="+mn-lt"/>
                        <a:ea typeface="+mn-ea"/>
                        <a:cs typeface="+mn-cs"/>
                      </a:endParaRPr>
                    </a:p>
                  </a:txBody>
                  <a:tcPr>
                    <a:noFill/>
                  </a:tcPr>
                </a:tc>
                <a:tc>
                  <a:txBody>
                    <a:bodyPr/>
                    <a:lstStyle/>
                    <a:p>
                      <a:pPr marL="0" algn="l" defTabSz="914400" rtl="0" eaLnBrk="1" latinLnBrk="0" hangingPunct="1"/>
                      <a:r>
                        <a:rPr lang="nl-BE" sz="1050" kern="1200" dirty="0">
                          <a:solidFill>
                            <a:schemeClr val="tx1"/>
                          </a:solidFill>
                          <a:latin typeface="+mn-lt"/>
                        </a:rPr>
                        <a:t>4,5 – 9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3"/>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Brotizolam</a:t>
                      </a:r>
                    </a:p>
                  </a:txBody>
                  <a:tcPr>
                    <a:noFill/>
                  </a:tcPr>
                </a:tc>
                <a:tc>
                  <a:txBody>
                    <a:bodyPr/>
                    <a:lstStyle/>
                    <a:p>
                      <a:pPr marL="0" algn="l" defTabSz="914400" rtl="0" eaLnBrk="1" latinLnBrk="0" hangingPunct="1"/>
                      <a:r>
                        <a:rPr lang="nl-BE" sz="1050" kern="1200" dirty="0">
                          <a:solidFill>
                            <a:schemeClr val="tx1"/>
                          </a:solidFill>
                          <a:latin typeface="+mn-lt"/>
                          <a:ea typeface="+mn-ea"/>
                          <a:cs typeface="+mn-cs"/>
                        </a:rPr>
                        <a:t>0.25 – 0.5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4"/>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algn="ctr"/>
                      <a:r>
                        <a:rPr lang="fr-FR" sz="1050" b="0" dirty="0" err="1">
                          <a:solidFill>
                            <a:schemeClr val="tx1"/>
                          </a:solidFill>
                          <a:latin typeface="+mn-lt"/>
                        </a:rPr>
                        <a:t>Clotiazepam</a:t>
                      </a:r>
                      <a:endParaRPr lang="fr-FR" sz="1050" b="0" dirty="0">
                        <a:solidFill>
                          <a:schemeClr val="tx1"/>
                        </a:solidFill>
                        <a:latin typeface="+mn-lt"/>
                      </a:endParaRPr>
                    </a:p>
                  </a:txBody>
                  <a:tcPr>
                    <a:noFill/>
                  </a:tcPr>
                </a:tc>
                <a:tc>
                  <a:txBody>
                    <a:bodyPr/>
                    <a:lstStyle/>
                    <a:p>
                      <a:r>
                        <a:rPr lang="fr-FR" sz="1050" dirty="0">
                          <a:solidFill>
                            <a:schemeClr val="tx1"/>
                          </a:solidFill>
                          <a:latin typeface="+mn-lt"/>
                        </a:rPr>
                        <a:t>5 – 10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5"/>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algn="ctr"/>
                      <a:r>
                        <a:rPr lang="fr-FR" sz="1050" b="0" dirty="0">
                          <a:solidFill>
                            <a:schemeClr val="tx1"/>
                          </a:solidFill>
                          <a:latin typeface="+mn-lt"/>
                        </a:rPr>
                        <a:t>Loprazolam</a:t>
                      </a:r>
                    </a:p>
                  </a:txBody>
                  <a:tcPr>
                    <a:noFill/>
                  </a:tcPr>
                </a:tc>
                <a:tc>
                  <a:txBody>
                    <a:bodyPr/>
                    <a:lstStyle/>
                    <a:p>
                      <a:r>
                        <a:rPr lang="fr-FR" sz="1050" dirty="0">
                          <a:solidFill>
                            <a:schemeClr val="tx1"/>
                          </a:solidFill>
                          <a:latin typeface="+mn-lt"/>
                        </a:rPr>
                        <a:t>0.5 – 2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6"/>
                  </a:ext>
                </a:extLst>
              </a:tr>
              <a:tr h="261849">
                <a:tc vMerge="1">
                  <a:txBody>
                    <a:bodyPr/>
                    <a:lstStyle/>
                    <a:p>
                      <a:pPr algn="ctr"/>
                      <a:endParaRPr lang="fr-FR" sz="1050" b="0" dirty="0">
                        <a:solidFill>
                          <a:schemeClr val="tx1"/>
                        </a:solidFill>
                        <a:latin typeface="+mn-lt"/>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Lorazepam</a:t>
                      </a:r>
                      <a:endParaRPr lang="nl-BE" sz="1050" b="0" kern="1200" dirty="0">
                        <a:solidFill>
                          <a:schemeClr val="tx1"/>
                        </a:solidFill>
                        <a:latin typeface="+mn-lt"/>
                        <a:ea typeface="+mn-ea"/>
                        <a:cs typeface="+mn-cs"/>
                      </a:endParaRPr>
                    </a:p>
                  </a:txBody>
                  <a:tcPr>
                    <a:noFill/>
                  </a:tcPr>
                </a:tc>
                <a:tc>
                  <a:txBody>
                    <a:bodyPr/>
                    <a:lstStyle/>
                    <a:p>
                      <a:pPr marL="0" algn="l" defTabSz="914400" rtl="0" eaLnBrk="1" latinLnBrk="0" hangingPunct="1"/>
                      <a:r>
                        <a:rPr lang="nl-BE" sz="1050" kern="1200" dirty="0">
                          <a:solidFill>
                            <a:schemeClr val="tx1"/>
                          </a:solidFill>
                          <a:latin typeface="+mn-lt"/>
                        </a:rPr>
                        <a:t>2 – 8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7"/>
                  </a:ext>
                </a:extLst>
              </a:tr>
              <a:tr h="261849">
                <a:tc vMerge="1">
                  <a:txBody>
                    <a:bodyPr/>
                    <a:lstStyle/>
                    <a:p>
                      <a:pPr algn="ctr"/>
                      <a:endParaRPr lang="fr-FR" sz="1050" b="0" dirty="0">
                        <a:solidFill>
                          <a:schemeClr val="tx1"/>
                        </a:solidFill>
                        <a:latin typeface="+mn-lt"/>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Lormetazepam</a:t>
                      </a:r>
                      <a:endParaRPr lang="nl-BE" sz="1050" b="0" kern="1200" dirty="0">
                        <a:solidFill>
                          <a:schemeClr val="tx1"/>
                        </a:solidFill>
                        <a:latin typeface="+mn-lt"/>
                        <a:ea typeface="+mn-ea"/>
                        <a:cs typeface="+mn-cs"/>
                      </a:endParaRPr>
                    </a:p>
                  </a:txBody>
                  <a:tcPr>
                    <a:noFill/>
                  </a:tcPr>
                </a:tc>
                <a:tc>
                  <a:txBody>
                    <a:bodyPr/>
                    <a:lstStyle/>
                    <a:p>
                      <a:pPr marL="0" algn="l" defTabSz="914400" rtl="0" eaLnBrk="1" latinLnBrk="0" hangingPunct="1"/>
                      <a:r>
                        <a:rPr lang="nl-BE" sz="1050" kern="1200" dirty="0">
                          <a:solidFill>
                            <a:schemeClr val="tx1"/>
                          </a:solidFill>
                          <a:latin typeface="+mn-lt"/>
                        </a:rPr>
                        <a:t>1 – 2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08"/>
                  </a:ext>
                </a:extLst>
              </a:tr>
              <a:tr h="261849">
                <a:tc vMerge="1">
                  <a:txBody>
                    <a:bodyPr/>
                    <a:lstStyle/>
                    <a:p>
                      <a:pPr algn="ctr"/>
                      <a:endParaRPr lang="fr-FR" sz="1050" b="0" dirty="0">
                        <a:solidFill>
                          <a:schemeClr val="tx1"/>
                        </a:solidFill>
                        <a:latin typeface="+mn-lt"/>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Oxazepam</a:t>
                      </a:r>
                      <a:endParaRPr lang="nl-BE" sz="1050" b="0" kern="1200" dirty="0">
                        <a:solidFill>
                          <a:schemeClr val="tx1"/>
                        </a:solidFill>
                        <a:latin typeface="+mn-lt"/>
                        <a:ea typeface="+mn-ea"/>
                        <a:cs typeface="+mn-cs"/>
                      </a:endParaRPr>
                    </a:p>
                  </a:txBody>
                  <a:tcPr>
                    <a:lnB w="12700" cap="flat" cmpd="sng" algn="ctr">
                      <a:solidFill>
                        <a:srgbClr val="2C3E50"/>
                      </a:solidFill>
                      <a:prstDash val="solid"/>
                      <a:round/>
                      <a:headEnd type="none" w="med" len="med"/>
                      <a:tailEnd type="none" w="med" len="med"/>
                    </a:lnB>
                    <a:noFill/>
                  </a:tcPr>
                </a:tc>
                <a:tc>
                  <a:txBody>
                    <a:bodyPr/>
                    <a:lstStyle/>
                    <a:p>
                      <a:pPr marL="0" algn="l" defTabSz="914400" rtl="0" eaLnBrk="1" latinLnBrk="0" hangingPunct="1"/>
                      <a:r>
                        <a:rPr lang="nl-BE" sz="1050" kern="1200" dirty="0">
                          <a:solidFill>
                            <a:schemeClr val="tx1"/>
                          </a:solidFill>
                          <a:latin typeface="+mn-lt"/>
                        </a:rPr>
                        <a:t>15 – 100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lnB w="12700" cap="flat" cmpd="sng" algn="ctr">
                      <a:solidFill>
                        <a:srgbClr val="2C3E50"/>
                      </a:solidFill>
                      <a:prstDash val="solid"/>
                      <a:round/>
                      <a:headEnd type="none" w="med" len="med"/>
                      <a:tailEnd type="none" w="med" len="med"/>
                    </a:lnB>
                  </a:tcPr>
                </a:tc>
                <a:extLst>
                  <a:ext uri="{0D108BD9-81ED-4DB2-BD59-A6C34878D82A}">
                    <a16:rowId xmlns:a16="http://schemas.microsoft.com/office/drawing/2014/main" val="10009"/>
                  </a:ext>
                </a:extLst>
              </a:tr>
              <a:tr h="261849">
                <a:tc rowSpan="10">
                  <a:txBody>
                    <a:bodyPr/>
                    <a:lstStyle/>
                    <a:p>
                      <a:pPr algn="ctr"/>
                      <a:r>
                        <a:rPr lang="fr-FR" sz="1200" b="1" dirty="0">
                          <a:solidFill>
                            <a:schemeClr val="tx1"/>
                          </a:solidFill>
                          <a:latin typeface="+mn-lt"/>
                        </a:rPr>
                        <a:t>LANG</a:t>
                      </a:r>
                    </a:p>
                  </a:txBody>
                  <a:tcPr vert="vert270" anchor="ctr">
                    <a:lnL w="28575" cap="flat" cmpd="sng" algn="ctr">
                      <a:solidFill>
                        <a:srgbClr val="2C3E50"/>
                      </a:solidFill>
                      <a:prstDash val="solid"/>
                      <a:round/>
                      <a:headEnd type="none" w="med" len="med"/>
                      <a:tailEnd type="none" w="med" len="med"/>
                    </a:lnL>
                    <a:lnT w="12700" cap="flat" cmpd="sng" algn="ctr">
                      <a:solidFill>
                        <a:srgbClr val="2C3E50"/>
                      </a:solidFill>
                      <a:prstDash val="solid"/>
                      <a:round/>
                      <a:headEnd type="none" w="med" len="med"/>
                      <a:tailEnd type="none" w="med" len="med"/>
                    </a:lnT>
                    <a:lnB w="12700" cap="flat" cmpd="sng" algn="ctr">
                      <a:solidFill>
                        <a:srgbClr val="2C3E50"/>
                      </a:solidFill>
                      <a:prstDash val="solid"/>
                      <a:round/>
                      <a:headEnd type="none" w="med" len="med"/>
                      <a:tailEnd type="none" w="med" len="med"/>
                    </a:lnB>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Clobazam</a:t>
                      </a:r>
                    </a:p>
                  </a:txBody>
                  <a:tcPr>
                    <a:lnT w="12700" cap="flat" cmpd="sng" algn="ctr">
                      <a:solidFill>
                        <a:srgbClr val="2C3E50"/>
                      </a:solidFill>
                      <a:prstDash val="solid"/>
                      <a:round/>
                      <a:headEnd type="none" w="med" len="med"/>
                      <a:tailEnd type="none" w="med" len="med"/>
                    </a:lnT>
                    <a:noFill/>
                  </a:tcPr>
                </a:tc>
                <a:tc>
                  <a:txBody>
                    <a:bodyPr/>
                    <a:lstStyle/>
                    <a:p>
                      <a:pPr marL="0" algn="l" defTabSz="914400" rtl="0" eaLnBrk="1" latinLnBrk="0" hangingPunct="1"/>
                      <a:r>
                        <a:rPr lang="nl-BE" sz="1050" kern="1200" dirty="0">
                          <a:solidFill>
                            <a:schemeClr val="tx1"/>
                          </a:solidFill>
                          <a:latin typeface="+mn-lt"/>
                          <a:ea typeface="+mn-ea"/>
                          <a:cs typeface="+mn-cs"/>
                        </a:rPr>
                        <a:t>10 – 30 mg </a:t>
                      </a:r>
                    </a:p>
                  </a:txBody>
                  <a:tcPr>
                    <a:lnR w="28575" cap="flat" cmpd="sng" algn="ctr">
                      <a:solidFill>
                        <a:srgbClr val="2C3E50"/>
                      </a:solidFill>
                      <a:prstDash val="solid"/>
                      <a:round/>
                      <a:headEnd type="none" w="med" len="med"/>
                      <a:tailEnd type="none" w="med" len="med"/>
                    </a:lnR>
                    <a:lnT w="12700" cap="flat" cmpd="sng" algn="ctr">
                      <a:solidFill>
                        <a:srgbClr val="2C3E50"/>
                      </a:solidFill>
                      <a:prstDash val="solid"/>
                      <a:round/>
                      <a:headEnd type="none" w="med" len="med"/>
                      <a:tailEnd type="none" w="med" len="med"/>
                    </a:lnT>
                  </a:tcPr>
                </a:tc>
                <a:extLst>
                  <a:ext uri="{0D108BD9-81ED-4DB2-BD59-A6C34878D82A}">
                    <a16:rowId xmlns:a16="http://schemas.microsoft.com/office/drawing/2014/main" val="10010"/>
                  </a:ext>
                </a:extLst>
              </a:tr>
              <a:tr h="261849">
                <a:tc vMerge="1">
                  <a:txBody>
                    <a:bodyPr/>
                    <a:lstStyle/>
                    <a:p>
                      <a:pPr algn="ctr"/>
                      <a:endParaRPr lang="fr-FR" sz="1050" b="0" dirty="0">
                        <a:solidFill>
                          <a:schemeClr val="tx1"/>
                        </a:solidFill>
                        <a:latin typeface="+mn-lt"/>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Clonazepam</a:t>
                      </a:r>
                    </a:p>
                  </a:txBody>
                  <a:tcPr>
                    <a:noFill/>
                  </a:tcPr>
                </a:tc>
                <a:tc>
                  <a:txBody>
                    <a:bodyPr/>
                    <a:lstStyle/>
                    <a:p>
                      <a:pPr marL="0" algn="l" defTabSz="914400" rtl="0" eaLnBrk="1" latinLnBrk="0" hangingPunct="1"/>
                      <a:r>
                        <a:rPr lang="nl-BE" sz="1050" kern="1200" dirty="0">
                          <a:solidFill>
                            <a:schemeClr val="tx1"/>
                          </a:solidFill>
                          <a:latin typeface="+mn-lt"/>
                          <a:ea typeface="+mn-ea"/>
                          <a:cs typeface="+mn-cs"/>
                        </a:rPr>
                        <a:t>1 – 4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1"/>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Clorazepaat</a:t>
                      </a:r>
                      <a:endParaRPr lang="nl-BE" sz="1050" b="0" kern="1200" dirty="0">
                        <a:solidFill>
                          <a:schemeClr val="tx1"/>
                        </a:solidFill>
                        <a:latin typeface="+mn-lt"/>
                        <a:ea typeface="+mn-ea"/>
                        <a:cs typeface="+mn-cs"/>
                      </a:endParaRPr>
                    </a:p>
                  </a:txBody>
                  <a:tcPr>
                    <a:noFill/>
                  </a:tcPr>
                </a:tc>
                <a:tc>
                  <a:txBody>
                    <a:bodyPr/>
                    <a:lstStyle/>
                    <a:p>
                      <a:pPr marL="0" algn="l" defTabSz="914400" rtl="0" eaLnBrk="1" latinLnBrk="0" hangingPunct="1"/>
                      <a:r>
                        <a:rPr lang="nl-BE" sz="1050" kern="1200" dirty="0">
                          <a:solidFill>
                            <a:schemeClr val="tx1"/>
                          </a:solidFill>
                          <a:latin typeface="+mn-lt"/>
                        </a:rPr>
                        <a:t>10 – 30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2"/>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algn="ctr"/>
                      <a:r>
                        <a:rPr lang="fr-FR" sz="1050" b="0" dirty="0">
                          <a:solidFill>
                            <a:schemeClr val="tx1"/>
                          </a:solidFill>
                          <a:latin typeface="+mn-lt"/>
                        </a:rPr>
                        <a:t>Cloxazolam</a:t>
                      </a:r>
                    </a:p>
                  </a:txBody>
                  <a:tcPr>
                    <a:noFill/>
                  </a:tcPr>
                </a:tc>
                <a:tc>
                  <a:txBody>
                    <a:bodyPr/>
                    <a:lstStyle/>
                    <a:p>
                      <a:r>
                        <a:rPr lang="fr-FR" sz="1050" dirty="0">
                          <a:solidFill>
                            <a:schemeClr val="tx1"/>
                          </a:solidFill>
                          <a:latin typeface="+mn-lt"/>
                        </a:rPr>
                        <a:t>1 – 2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3"/>
                  </a:ext>
                </a:extLst>
              </a:tr>
              <a:tr h="261849">
                <a:tc vMerge="1">
                  <a:txBody>
                    <a:bodyPr/>
                    <a:lstStyle/>
                    <a:p>
                      <a:endParaRPr lang="fr-BE"/>
                    </a:p>
                  </a:txBody>
                  <a:tcPr/>
                </a:tc>
                <a:tc>
                  <a:txBody>
                    <a:bodyPr/>
                    <a:lstStyle/>
                    <a:p>
                      <a:pPr algn="ctr"/>
                      <a:r>
                        <a:rPr lang="fr-FR" sz="1050" b="0" dirty="0" err="1">
                          <a:solidFill>
                            <a:schemeClr val="tx1"/>
                          </a:solidFill>
                          <a:latin typeface="+mn-lt"/>
                        </a:rPr>
                        <a:t>Diazepam</a:t>
                      </a:r>
                      <a:endParaRPr lang="fr-FR" sz="1050" b="0" dirty="0">
                        <a:solidFill>
                          <a:schemeClr val="tx1"/>
                        </a:solidFill>
                        <a:latin typeface="+mn-lt"/>
                      </a:endParaRPr>
                    </a:p>
                  </a:txBody>
                  <a:tcPr>
                    <a:noFill/>
                  </a:tcPr>
                </a:tc>
                <a:tc>
                  <a:txBody>
                    <a:bodyPr/>
                    <a:lstStyle/>
                    <a:p>
                      <a:r>
                        <a:rPr lang="fr-FR" sz="1050" dirty="0">
                          <a:solidFill>
                            <a:schemeClr val="tx1"/>
                          </a:solidFill>
                          <a:latin typeface="+mn-lt"/>
                        </a:rPr>
                        <a:t>10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4"/>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algn="ctr"/>
                      <a:r>
                        <a:rPr lang="fr-FR" sz="1050" b="0" dirty="0" err="1">
                          <a:solidFill>
                            <a:schemeClr val="tx1"/>
                          </a:solidFill>
                          <a:latin typeface="+mn-lt"/>
                        </a:rPr>
                        <a:t>Flurazepam</a:t>
                      </a:r>
                      <a:endParaRPr lang="fr-FR" sz="1050" b="0" dirty="0">
                        <a:solidFill>
                          <a:schemeClr val="tx1"/>
                        </a:solidFill>
                        <a:latin typeface="+mn-lt"/>
                      </a:endParaRPr>
                    </a:p>
                  </a:txBody>
                  <a:tcPr>
                    <a:noFill/>
                  </a:tcPr>
                </a:tc>
                <a:tc>
                  <a:txBody>
                    <a:bodyPr/>
                    <a:lstStyle/>
                    <a:p>
                      <a:r>
                        <a:rPr lang="fr-FR" sz="1050" dirty="0">
                          <a:solidFill>
                            <a:schemeClr val="tx1"/>
                          </a:solidFill>
                          <a:latin typeface="+mn-lt"/>
                        </a:rPr>
                        <a:t>15 – 60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5"/>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algn="ctr"/>
                      <a:r>
                        <a:rPr lang="fr-FR" sz="1050" b="0" dirty="0" err="1">
                          <a:solidFill>
                            <a:schemeClr val="tx1"/>
                          </a:solidFill>
                          <a:latin typeface="+mn-lt"/>
                        </a:rPr>
                        <a:t>Ethylloflazepaat</a:t>
                      </a:r>
                      <a:endParaRPr lang="fr-FR" sz="1050" b="0" dirty="0">
                        <a:solidFill>
                          <a:schemeClr val="tx1"/>
                        </a:solidFill>
                        <a:latin typeface="+mn-lt"/>
                      </a:endParaRPr>
                    </a:p>
                  </a:txBody>
                  <a:tcPr>
                    <a:noFill/>
                  </a:tcPr>
                </a:tc>
                <a:tc>
                  <a:txBody>
                    <a:bodyPr/>
                    <a:lstStyle/>
                    <a:p>
                      <a:r>
                        <a:rPr lang="fr-FR" sz="1050" dirty="0">
                          <a:solidFill>
                            <a:schemeClr val="tx1"/>
                          </a:solidFill>
                          <a:latin typeface="+mn-lt"/>
                        </a:rPr>
                        <a:t>1 – 3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6"/>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Nitrazepam</a:t>
                      </a:r>
                    </a:p>
                  </a:txBody>
                  <a:tcPr>
                    <a:noFill/>
                  </a:tcPr>
                </a:tc>
                <a:tc>
                  <a:txBody>
                    <a:bodyPr/>
                    <a:lstStyle/>
                    <a:p>
                      <a:pPr marL="0" algn="l" defTabSz="914400" rtl="0" eaLnBrk="1" latinLnBrk="0" hangingPunct="1"/>
                      <a:r>
                        <a:rPr lang="nl-BE" sz="1050" kern="1200" dirty="0">
                          <a:solidFill>
                            <a:schemeClr val="tx1"/>
                          </a:solidFill>
                          <a:latin typeface="+mn-lt"/>
                          <a:ea typeface="+mn-ea"/>
                          <a:cs typeface="+mn-cs"/>
                        </a:rPr>
                        <a:t>5 – 10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7"/>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Nordazepam</a:t>
                      </a:r>
                    </a:p>
                  </a:txBody>
                  <a:tcPr>
                    <a:noFill/>
                  </a:tcPr>
                </a:tc>
                <a:tc>
                  <a:txBody>
                    <a:bodyPr/>
                    <a:lstStyle/>
                    <a:p>
                      <a:pPr marL="0" algn="l" defTabSz="914400" rtl="0" eaLnBrk="1" latinLnBrk="0" hangingPunct="1"/>
                      <a:r>
                        <a:rPr lang="nl-BE" sz="1050" kern="1200" dirty="0">
                          <a:solidFill>
                            <a:schemeClr val="tx1"/>
                          </a:solidFill>
                          <a:latin typeface="+mn-lt"/>
                          <a:ea typeface="+mn-ea"/>
                          <a:cs typeface="+mn-cs"/>
                        </a:rPr>
                        <a:t>2.5 – 10 mg</a:t>
                      </a:r>
                    </a:p>
                  </a:txBody>
                  <a:tcPr>
                    <a:lnR w="28575" cap="flat" cmpd="sng" algn="ctr">
                      <a:solidFill>
                        <a:srgbClr val="2C3E50"/>
                      </a:solidFill>
                      <a:prstDash val="solid"/>
                      <a:round/>
                      <a:headEnd type="none" w="med" len="med"/>
                      <a:tailEnd type="none" w="med" len="med"/>
                    </a:lnR>
                  </a:tcPr>
                </a:tc>
                <a:extLst>
                  <a:ext uri="{0D108BD9-81ED-4DB2-BD59-A6C34878D82A}">
                    <a16:rowId xmlns:a16="http://schemas.microsoft.com/office/drawing/2014/main" val="10018"/>
                  </a:ext>
                </a:extLst>
              </a:tr>
              <a:tr h="261849">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ea typeface="+mn-ea"/>
                          <a:cs typeface="+mn-cs"/>
                        </a:rPr>
                        <a:t>Prazepam</a:t>
                      </a:r>
                    </a:p>
                  </a:txBody>
                  <a:tcPr>
                    <a:lnB w="12700" cap="flat" cmpd="sng" algn="ctr">
                      <a:solidFill>
                        <a:srgbClr val="2C3E50"/>
                      </a:solidFill>
                      <a:prstDash val="solid"/>
                      <a:round/>
                      <a:headEnd type="none" w="med" len="med"/>
                      <a:tailEnd type="none" w="med" len="med"/>
                    </a:lnB>
                    <a:noFill/>
                  </a:tcPr>
                </a:tc>
                <a:tc>
                  <a:txBody>
                    <a:bodyPr/>
                    <a:lstStyle/>
                    <a:p>
                      <a:pPr marL="0" algn="l" defTabSz="914400" rtl="0" eaLnBrk="1" latinLnBrk="0" hangingPunct="1"/>
                      <a:r>
                        <a:rPr lang="nl-BE" sz="1050" kern="1200" dirty="0">
                          <a:solidFill>
                            <a:schemeClr val="tx1"/>
                          </a:solidFill>
                          <a:latin typeface="+mn-lt"/>
                          <a:ea typeface="+mn-ea"/>
                          <a:cs typeface="+mn-cs"/>
                        </a:rPr>
                        <a:t>30 – 60 mg</a:t>
                      </a:r>
                    </a:p>
                  </a:txBody>
                  <a:tcPr>
                    <a:lnR w="28575" cap="flat" cmpd="sng" algn="ctr">
                      <a:solidFill>
                        <a:srgbClr val="2C3E50"/>
                      </a:solidFill>
                      <a:prstDash val="solid"/>
                      <a:round/>
                      <a:headEnd type="none" w="med" len="med"/>
                      <a:tailEnd type="none" w="med" len="med"/>
                    </a:lnR>
                    <a:lnB w="12700" cap="flat" cmpd="sng" algn="ctr">
                      <a:solidFill>
                        <a:srgbClr val="2C3E50"/>
                      </a:solidFill>
                      <a:prstDash val="solid"/>
                      <a:round/>
                      <a:headEnd type="none" w="med" len="med"/>
                      <a:tailEnd type="none" w="med" len="med"/>
                    </a:lnB>
                  </a:tcPr>
                </a:tc>
                <a:extLst>
                  <a:ext uri="{0D108BD9-81ED-4DB2-BD59-A6C34878D82A}">
                    <a16:rowId xmlns:a16="http://schemas.microsoft.com/office/drawing/2014/main" val="10019"/>
                  </a:ext>
                </a:extLst>
              </a:tr>
              <a:tr h="261849">
                <a:tc rowSpan="2">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lnT w="12700" cap="flat" cmpd="sng" algn="ctr">
                      <a:solidFill>
                        <a:srgbClr val="2C3E50"/>
                      </a:solidFill>
                      <a:prstDash val="solid"/>
                      <a:round/>
                      <a:headEnd type="none" w="med" len="med"/>
                      <a:tailEnd type="none" w="med" len="med"/>
                    </a:lnT>
                    <a:lnB w="28575" cap="flat" cmpd="sng" algn="ctr">
                      <a:solidFill>
                        <a:srgbClr val="2C3E50"/>
                      </a:solidFill>
                      <a:prstDash val="solid"/>
                      <a:round/>
                      <a:headEnd type="none" w="med" len="med"/>
                      <a:tailEnd type="none" w="med" len="med"/>
                    </a:lnB>
                    <a:solidFill>
                      <a:srgbClr val="2C3E50">
                        <a:alpha val="50196"/>
                      </a:srgbClr>
                    </a:solidFill>
                  </a:tcPr>
                </a:tc>
                <a:tc>
                  <a:txBody>
                    <a:bodyPr/>
                    <a:lstStyle/>
                    <a:p>
                      <a:pPr marL="0" algn="ctr" defTabSz="914400" rtl="0" eaLnBrk="1" latinLnBrk="0" hangingPunct="1"/>
                      <a:r>
                        <a:rPr lang="nl-BE" sz="1050" b="0" kern="1200" dirty="0">
                          <a:solidFill>
                            <a:schemeClr val="tx1"/>
                          </a:solidFill>
                          <a:latin typeface="+mn-lt"/>
                        </a:rPr>
                        <a:t>Zolpidem</a:t>
                      </a:r>
                      <a:endParaRPr lang="nl-BE" sz="1050" b="0" kern="1200" dirty="0">
                        <a:solidFill>
                          <a:schemeClr val="tx1"/>
                        </a:solidFill>
                        <a:latin typeface="+mn-lt"/>
                        <a:ea typeface="+mn-ea"/>
                        <a:cs typeface="+mn-cs"/>
                      </a:endParaRPr>
                    </a:p>
                  </a:txBody>
                  <a:tcPr>
                    <a:lnT w="12700" cap="flat" cmpd="sng" algn="ctr">
                      <a:solidFill>
                        <a:srgbClr val="2C3E50"/>
                      </a:solidFill>
                      <a:prstDash val="solid"/>
                      <a:round/>
                      <a:headEnd type="none" w="med" len="med"/>
                      <a:tailEnd type="none" w="med" len="med"/>
                    </a:lnT>
                    <a:noFill/>
                  </a:tcPr>
                </a:tc>
                <a:tc>
                  <a:txBody>
                    <a:bodyPr/>
                    <a:lstStyle/>
                    <a:p>
                      <a:pPr marL="0" algn="l" defTabSz="914400" rtl="0" eaLnBrk="1" latinLnBrk="0" hangingPunct="1"/>
                      <a:r>
                        <a:rPr lang="nl-BE" sz="1050" kern="1200" dirty="0">
                          <a:solidFill>
                            <a:schemeClr val="tx1"/>
                          </a:solidFill>
                          <a:latin typeface="+mn-lt"/>
                        </a:rPr>
                        <a:t>20 mg</a:t>
                      </a:r>
                      <a:endParaRPr lang="nl-BE" sz="1050" kern="1200" dirty="0">
                        <a:solidFill>
                          <a:schemeClr val="tx1"/>
                        </a:solidFill>
                        <a:latin typeface="+mn-lt"/>
                        <a:ea typeface="+mn-ea"/>
                        <a:cs typeface="+mn-cs"/>
                      </a:endParaRPr>
                    </a:p>
                  </a:txBody>
                  <a:tcPr>
                    <a:lnR w="28575" cap="flat" cmpd="sng" algn="ctr">
                      <a:solidFill>
                        <a:srgbClr val="2C3E50"/>
                      </a:solidFill>
                      <a:prstDash val="solid"/>
                      <a:round/>
                      <a:headEnd type="none" w="med" len="med"/>
                      <a:tailEnd type="none" w="med" len="med"/>
                    </a:lnR>
                    <a:lnT w="12700" cap="flat" cmpd="sng" algn="ctr">
                      <a:solidFill>
                        <a:srgbClr val="2C3E50"/>
                      </a:solidFill>
                      <a:prstDash val="solid"/>
                      <a:round/>
                      <a:headEnd type="none" w="med" len="med"/>
                      <a:tailEnd type="none" w="med" len="med"/>
                    </a:lnT>
                  </a:tcPr>
                </a:tc>
                <a:extLst>
                  <a:ext uri="{0D108BD9-81ED-4DB2-BD59-A6C34878D82A}">
                    <a16:rowId xmlns:a16="http://schemas.microsoft.com/office/drawing/2014/main" val="10020"/>
                  </a:ext>
                </a:extLst>
              </a:tr>
              <a:tr h="257770">
                <a:tc vMerge="1">
                  <a:txBody>
                    <a:bodyPr/>
                    <a:lstStyle/>
                    <a:p>
                      <a:pPr marL="0" algn="ctr" defTabSz="914400" rtl="0" eaLnBrk="1" latinLnBrk="0" hangingPunct="1"/>
                      <a:endParaRPr lang="nl-BE" sz="1050" b="0" kern="1200" dirty="0">
                        <a:solidFill>
                          <a:schemeClr val="tx1"/>
                        </a:solidFill>
                        <a:latin typeface="+mn-lt"/>
                        <a:ea typeface="+mn-ea"/>
                        <a:cs typeface="+mn-cs"/>
                      </a:endParaRPr>
                    </a:p>
                  </a:txBody>
                  <a:tcPr>
                    <a:lnL w="28575" cap="flat" cmpd="sng" algn="ctr">
                      <a:solidFill>
                        <a:srgbClr val="2C3E50"/>
                      </a:solidFill>
                      <a:prstDash val="solid"/>
                      <a:round/>
                      <a:headEnd type="none" w="med" len="med"/>
                      <a:tailEnd type="none" w="med" len="med"/>
                    </a:lnL>
                    <a:lnB w="28575" cap="flat" cmpd="sng" algn="ctr">
                      <a:solidFill>
                        <a:srgbClr val="2C3E50"/>
                      </a:solidFill>
                      <a:prstDash val="solid"/>
                      <a:round/>
                      <a:headEnd type="none" w="med" len="med"/>
                      <a:tailEnd type="none" w="med" len="med"/>
                    </a:lnB>
                    <a:solidFill>
                      <a:srgbClr val="2C3E50">
                        <a:alpha val="50196"/>
                      </a:srgbClr>
                    </a:solidFill>
                  </a:tcPr>
                </a:tc>
                <a:tc>
                  <a:txBody>
                    <a:bodyPr/>
                    <a:lstStyle/>
                    <a:p>
                      <a:pPr marL="0" algn="ctr" defTabSz="914400" rtl="0" eaLnBrk="1" latinLnBrk="0" hangingPunct="1"/>
                      <a:r>
                        <a:rPr lang="nl-BE" sz="1050" b="0" kern="1200">
                          <a:solidFill>
                            <a:schemeClr val="tx1"/>
                          </a:solidFill>
                          <a:latin typeface="+mn-lt"/>
                          <a:ea typeface="+mn-ea"/>
                          <a:cs typeface="+mn-cs"/>
                        </a:rPr>
                        <a:t>Zopiclon</a:t>
                      </a:r>
                      <a:endParaRPr lang="nl-BE" sz="1050" b="0" kern="1200" dirty="0">
                        <a:solidFill>
                          <a:schemeClr val="tx1"/>
                        </a:solidFill>
                        <a:latin typeface="+mn-lt"/>
                        <a:ea typeface="+mn-ea"/>
                        <a:cs typeface="+mn-cs"/>
                      </a:endParaRPr>
                    </a:p>
                  </a:txBody>
                  <a:tcPr>
                    <a:lnB w="28575" cap="flat" cmpd="sng" algn="ctr">
                      <a:solidFill>
                        <a:srgbClr val="2C3E50"/>
                      </a:solidFill>
                      <a:prstDash val="solid"/>
                      <a:round/>
                      <a:headEnd type="none" w="med" len="med"/>
                      <a:tailEnd type="none" w="med" len="med"/>
                    </a:lnB>
                    <a:noFill/>
                  </a:tcPr>
                </a:tc>
                <a:tc>
                  <a:txBody>
                    <a:bodyPr/>
                    <a:lstStyle/>
                    <a:p>
                      <a:pPr marL="0" algn="l" defTabSz="914400" rtl="0" eaLnBrk="1" latinLnBrk="0" hangingPunct="1"/>
                      <a:r>
                        <a:rPr lang="nl-BE" sz="1050" kern="1200" dirty="0">
                          <a:solidFill>
                            <a:schemeClr val="tx1"/>
                          </a:solidFill>
                          <a:latin typeface="+mn-lt"/>
                          <a:ea typeface="+mn-ea"/>
                          <a:cs typeface="+mn-cs"/>
                        </a:rPr>
                        <a:t>15 mg </a:t>
                      </a:r>
                    </a:p>
                  </a:txBody>
                  <a:tcPr>
                    <a:lnR w="28575" cap="flat" cmpd="sng" algn="ctr">
                      <a:solidFill>
                        <a:srgbClr val="2C3E50"/>
                      </a:solidFill>
                      <a:prstDash val="solid"/>
                      <a:round/>
                      <a:headEnd type="none" w="med" len="med"/>
                      <a:tailEnd type="none" w="med" len="med"/>
                    </a:lnR>
                    <a:lnB w="28575" cap="flat" cmpd="sng" algn="ctr">
                      <a:solidFill>
                        <a:srgbClr val="2C3E5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696" y="133155"/>
            <a:ext cx="485800" cy="343517"/>
          </a:xfrm>
          <a:prstGeom prst="rect">
            <a:avLst/>
          </a:prstGeom>
        </p:spPr>
      </p:pic>
      <p:sp>
        <p:nvSpPr>
          <p:cNvPr id="11" name="Rectangle 10"/>
          <p:cNvSpPr/>
          <p:nvPr/>
        </p:nvSpPr>
        <p:spPr>
          <a:xfrm>
            <a:off x="85849" y="116672"/>
            <a:ext cx="8972301" cy="360000"/>
          </a:xfrm>
          <a:prstGeom prst="rect">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err="1">
                <a:solidFill>
                  <a:schemeClr val="bg1"/>
                </a:solidFill>
                <a:latin typeface="Euphemia" panose="020B0503040102020104" pitchFamily="34" charset="0"/>
              </a:rPr>
              <a:t>Hoe</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een</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benzodiazepine</a:t>
            </a:r>
            <a:r>
              <a:rPr lang="fr-BE" sz="2400" b="1" dirty="0">
                <a:solidFill>
                  <a:schemeClr val="bg1"/>
                </a:solidFill>
                <a:latin typeface="Euphemia" panose="020B0503040102020104" pitchFamily="34" charset="0"/>
              </a:rPr>
              <a:t> of </a:t>
            </a:r>
            <a:r>
              <a:rPr lang="fr-BE" sz="2400" b="1" dirty="0" err="1">
                <a:solidFill>
                  <a:schemeClr val="bg1"/>
                </a:solidFill>
                <a:latin typeface="Euphemia" panose="020B0503040102020104" pitchFamily="34" charset="0"/>
              </a:rPr>
              <a:t>een</a:t>
            </a:r>
            <a:r>
              <a:rPr lang="fr-BE" sz="2400" b="1" dirty="0">
                <a:solidFill>
                  <a:schemeClr val="bg1"/>
                </a:solidFill>
                <a:latin typeface="Euphemia" panose="020B0503040102020104" pitchFamily="34" charset="0"/>
              </a:rPr>
              <a:t> Z-</a:t>
            </a:r>
            <a:r>
              <a:rPr lang="fr-BE" sz="2400" b="1" dirty="0" err="1">
                <a:solidFill>
                  <a:schemeClr val="bg1"/>
                </a:solidFill>
                <a:latin typeface="Euphemia" panose="020B0503040102020104" pitchFamily="34" charset="0"/>
              </a:rPr>
              <a:t>product</a:t>
            </a:r>
            <a:r>
              <a:rPr lang="fr-BE" sz="2400" b="1" dirty="0">
                <a:solidFill>
                  <a:schemeClr val="bg1"/>
                </a:solidFill>
                <a:latin typeface="Euphemia" panose="020B0503040102020104" pitchFamily="34" charset="0"/>
              </a:rPr>
              <a:t> </a:t>
            </a:r>
            <a:r>
              <a:rPr lang="fr-BE" sz="2400" b="1" dirty="0" err="1">
                <a:solidFill>
                  <a:schemeClr val="bg1"/>
                </a:solidFill>
                <a:latin typeface="Euphemia" panose="020B0503040102020104" pitchFamily="34" charset="0"/>
              </a:rPr>
              <a:t>afbouwen</a:t>
            </a:r>
            <a:r>
              <a:rPr lang="fr-BE" sz="2400" b="1" dirty="0">
                <a:solidFill>
                  <a:schemeClr val="bg1"/>
                </a:solidFill>
                <a:latin typeface="Euphemia" panose="020B0503040102020104" pitchFamily="34" charset="0"/>
              </a:rPr>
              <a:t>?</a:t>
            </a:r>
          </a:p>
        </p:txBody>
      </p:sp>
      <p:pic>
        <p:nvPicPr>
          <p:cNvPr id="12"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4872" y="133155"/>
            <a:ext cx="485800" cy="343517"/>
          </a:xfrm>
          <a:prstGeom prst="rect">
            <a:avLst/>
          </a:prstGeom>
        </p:spPr>
      </p:pic>
      <p:sp>
        <p:nvSpPr>
          <p:cNvPr id="13" name="ZoneTexte 24"/>
          <p:cNvSpPr txBox="1"/>
          <p:nvPr/>
        </p:nvSpPr>
        <p:spPr>
          <a:xfrm>
            <a:off x="7200107" y="6642556"/>
            <a:ext cx="1943893" cy="215444"/>
          </a:xfrm>
          <a:prstGeom prst="rect">
            <a:avLst/>
          </a:prstGeom>
          <a:noFill/>
        </p:spPr>
        <p:txBody>
          <a:bodyPr wrap="square" rtlCol="0">
            <a:spAutoFit/>
          </a:bodyPr>
          <a:lstStyle/>
          <a:p>
            <a:pPr algn="r"/>
            <a:r>
              <a:rPr lang="fr-BE" sz="800" dirty="0" err="1">
                <a:latin typeface="Calibri Light" panose="020F0302020204030204" pitchFamily="34" charset="0"/>
              </a:rPr>
              <a:t>Laatste</a:t>
            </a:r>
            <a:r>
              <a:rPr lang="fr-BE" sz="800" dirty="0">
                <a:latin typeface="Calibri Light" panose="020F0302020204030204" pitchFamily="34" charset="0"/>
              </a:rPr>
              <a:t> update: </a:t>
            </a:r>
            <a:r>
              <a:rPr lang="fr-BE" sz="800" dirty="0" err="1">
                <a:latin typeface="Calibri Light" panose="020F0302020204030204" pitchFamily="34" charset="0"/>
              </a:rPr>
              <a:t>april</a:t>
            </a:r>
            <a:r>
              <a:rPr lang="fr-BE" sz="800" dirty="0">
                <a:latin typeface="Calibri Light" panose="020F0302020204030204" pitchFamily="34" charset="0"/>
              </a:rPr>
              <a:t> 2015 </a:t>
            </a:r>
          </a:p>
        </p:txBody>
      </p:sp>
      <p:sp>
        <p:nvSpPr>
          <p:cNvPr id="14" name="ZoneTexte 16"/>
          <p:cNvSpPr txBox="1"/>
          <p:nvPr/>
        </p:nvSpPr>
        <p:spPr>
          <a:xfrm>
            <a:off x="0" y="6546830"/>
            <a:ext cx="7452320" cy="338554"/>
          </a:xfrm>
          <a:prstGeom prst="rect">
            <a:avLst/>
          </a:prstGeom>
          <a:noFill/>
        </p:spPr>
        <p:txBody>
          <a:bodyPr wrap="square" rtlCol="0">
            <a:spAutoFit/>
          </a:bodyPr>
          <a:lstStyle/>
          <a:p>
            <a:r>
              <a:rPr lang="fr-BE" sz="800" dirty="0"/>
              <a:t>Bron: BCFI 2015, </a:t>
            </a:r>
            <a:r>
              <a:rPr lang="fr-BE" sz="800" dirty="0" err="1"/>
              <a:t>Folia</a:t>
            </a:r>
            <a:r>
              <a:rPr lang="fr-BE" sz="800" dirty="0"/>
              <a:t> </a:t>
            </a:r>
            <a:r>
              <a:rPr lang="fr-BE" sz="800" dirty="0" err="1"/>
              <a:t>pharmacotherapeutica</a:t>
            </a:r>
            <a:r>
              <a:rPr lang="fr-BE" sz="800" dirty="0"/>
              <a:t> « </a:t>
            </a:r>
            <a:r>
              <a:rPr lang="fr-BE" sz="800" dirty="0" err="1"/>
              <a:t>verantwoord</a:t>
            </a:r>
            <a:r>
              <a:rPr lang="fr-BE" sz="800" dirty="0"/>
              <a:t> gebruik van </a:t>
            </a:r>
            <a:r>
              <a:rPr lang="fr-BE" sz="800" dirty="0" err="1"/>
              <a:t>benzodiazepines</a:t>
            </a:r>
            <a:r>
              <a:rPr lang="fr-BE" sz="800" dirty="0"/>
              <a:t> » 2002 , « </a:t>
            </a:r>
            <a:r>
              <a:rPr lang="fr-BE" sz="800" dirty="0" err="1"/>
              <a:t>Chronic</a:t>
            </a:r>
            <a:r>
              <a:rPr lang="fr-BE" sz="800" dirty="0"/>
              <a:t> </a:t>
            </a:r>
            <a:r>
              <a:rPr lang="fr-BE" sz="800" dirty="0" err="1"/>
              <a:t>benzodiazepine</a:t>
            </a:r>
            <a:r>
              <a:rPr lang="fr-BE" sz="800" dirty="0"/>
              <a:t> use in nursing home </a:t>
            </a:r>
            <a:r>
              <a:rPr lang="fr-BE" sz="800" dirty="0" err="1"/>
              <a:t>residents</a:t>
            </a:r>
            <a:r>
              <a:rPr lang="fr-BE" sz="800" dirty="0"/>
              <a:t>: </a:t>
            </a:r>
            <a:r>
              <a:rPr lang="fr-BE" sz="800" dirty="0" err="1"/>
              <a:t>assessment</a:t>
            </a:r>
            <a:r>
              <a:rPr lang="fr-BE" sz="800" dirty="0"/>
              <a:t> of </a:t>
            </a:r>
            <a:r>
              <a:rPr lang="fr-BE" sz="800" dirty="0" err="1"/>
              <a:t>benefits</a:t>
            </a:r>
            <a:r>
              <a:rPr lang="fr-BE" sz="800" dirty="0"/>
              <a:t> and </a:t>
            </a:r>
            <a:r>
              <a:rPr lang="fr-BE" sz="800" dirty="0" err="1"/>
              <a:t>risks</a:t>
            </a:r>
            <a:r>
              <a:rPr lang="fr-BE" sz="800" dirty="0"/>
              <a:t> in </a:t>
            </a:r>
            <a:r>
              <a:rPr lang="fr-BE" sz="800" dirty="0" err="1"/>
              <a:t>insomnia</a:t>
            </a:r>
            <a:r>
              <a:rPr lang="fr-BE" sz="800" dirty="0"/>
              <a:t> » </a:t>
            </a:r>
            <a:r>
              <a:rPr lang="fr-BE" sz="800" dirty="0" err="1"/>
              <a:t>Jolyce</a:t>
            </a:r>
            <a:r>
              <a:rPr lang="fr-BE" sz="800" dirty="0"/>
              <a:t> Bourgeois 2015, « </a:t>
            </a:r>
            <a:r>
              <a:rPr lang="fr-BE" sz="800" dirty="0" err="1"/>
              <a:t>Eur.J</a:t>
            </a:r>
            <a:r>
              <a:rPr lang="fr-BE" sz="800" dirty="0"/>
              <a:t>. Clin </a:t>
            </a:r>
            <a:r>
              <a:rPr lang="fr-BE" sz="800" dirty="0" err="1"/>
              <a:t>Pharmacol</a:t>
            </a:r>
            <a:r>
              <a:rPr lang="fr-BE" sz="800" dirty="0"/>
              <a:t>. 2014 </a:t>
            </a:r>
            <a:r>
              <a:rPr lang="fr-BE" sz="800" dirty="0" err="1"/>
              <a:t>Oct</a:t>
            </a:r>
            <a:r>
              <a:rPr lang="fr-BE" sz="800" dirty="0"/>
              <a:t>; 70(10): 1251-60</a:t>
            </a:r>
          </a:p>
        </p:txBody>
      </p:sp>
      <p:sp>
        <p:nvSpPr>
          <p:cNvPr id="15" name="Rectangle 14"/>
          <p:cNvSpPr/>
          <p:nvPr/>
        </p:nvSpPr>
        <p:spPr>
          <a:xfrm>
            <a:off x="3565252" y="4729692"/>
            <a:ext cx="5496784" cy="1003564"/>
          </a:xfrm>
          <a:prstGeom prst="rect">
            <a:avLst/>
          </a:prstGeom>
          <a:solidFill>
            <a:srgbClr val="2C3E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Na </a:t>
            </a:r>
            <a:r>
              <a:rPr lang="fr-FR" sz="1400" b="1" dirty="0" err="1">
                <a:solidFill>
                  <a:schemeClr val="bg1"/>
                </a:solidFill>
              </a:rPr>
              <a:t>een</a:t>
            </a:r>
            <a:r>
              <a:rPr lang="fr-FR" sz="1400" b="1" dirty="0">
                <a:solidFill>
                  <a:schemeClr val="bg1"/>
                </a:solidFill>
              </a:rPr>
              <a:t> </a:t>
            </a:r>
            <a:r>
              <a:rPr lang="fr-FR" sz="1400" b="1" dirty="0" err="1">
                <a:solidFill>
                  <a:schemeClr val="bg1"/>
                </a:solidFill>
              </a:rPr>
              <a:t>succesvolle</a:t>
            </a:r>
            <a:r>
              <a:rPr lang="fr-FR" sz="1400" b="1" dirty="0">
                <a:solidFill>
                  <a:schemeClr val="bg1"/>
                </a:solidFill>
              </a:rPr>
              <a:t> </a:t>
            </a:r>
            <a:r>
              <a:rPr lang="fr-FR" sz="1400" b="1" dirty="0" err="1">
                <a:solidFill>
                  <a:schemeClr val="bg1"/>
                </a:solidFill>
              </a:rPr>
              <a:t>afbouw</a:t>
            </a:r>
            <a:r>
              <a:rPr lang="fr-FR" sz="1400" b="1" dirty="0">
                <a:solidFill>
                  <a:schemeClr val="bg1"/>
                </a:solidFill>
              </a:rPr>
              <a:t>, </a:t>
            </a:r>
            <a:r>
              <a:rPr lang="fr-FR" sz="1400" b="1" dirty="0" err="1">
                <a:solidFill>
                  <a:schemeClr val="bg1"/>
                </a:solidFill>
              </a:rPr>
              <a:t>zal</a:t>
            </a:r>
            <a:r>
              <a:rPr lang="fr-FR" sz="1400" b="1" dirty="0">
                <a:solidFill>
                  <a:schemeClr val="bg1"/>
                </a:solidFill>
              </a:rPr>
              <a:t> </a:t>
            </a:r>
            <a:r>
              <a:rPr lang="fr-FR" sz="1400" b="1" dirty="0" err="1">
                <a:solidFill>
                  <a:schemeClr val="bg1"/>
                </a:solidFill>
              </a:rPr>
              <a:t>een</a:t>
            </a:r>
            <a:r>
              <a:rPr lang="fr-FR" sz="1400" b="1" dirty="0">
                <a:solidFill>
                  <a:schemeClr val="bg1"/>
                </a:solidFill>
              </a:rPr>
              <a:t> </a:t>
            </a:r>
            <a:r>
              <a:rPr lang="fr-FR" sz="1400" b="1" dirty="0" err="1">
                <a:solidFill>
                  <a:schemeClr val="bg1"/>
                </a:solidFill>
              </a:rPr>
              <a:t>verbetering</a:t>
            </a:r>
            <a:r>
              <a:rPr lang="fr-FR" sz="1400" b="1" dirty="0">
                <a:solidFill>
                  <a:schemeClr val="bg1"/>
                </a:solidFill>
              </a:rPr>
              <a:t> </a:t>
            </a:r>
            <a:r>
              <a:rPr lang="fr-FR" sz="1400" b="1" dirty="0" err="1">
                <a:solidFill>
                  <a:schemeClr val="bg1"/>
                </a:solidFill>
              </a:rPr>
              <a:t>waarneembaar</a:t>
            </a:r>
            <a:r>
              <a:rPr lang="fr-FR" sz="1400" b="1" dirty="0">
                <a:solidFill>
                  <a:schemeClr val="bg1"/>
                </a:solidFill>
              </a:rPr>
              <a:t> </a:t>
            </a:r>
            <a:r>
              <a:rPr lang="fr-FR" sz="1400" b="1" dirty="0" err="1">
                <a:solidFill>
                  <a:schemeClr val="bg1"/>
                </a:solidFill>
              </a:rPr>
              <a:t>zijn</a:t>
            </a:r>
            <a:r>
              <a:rPr lang="fr-FR" sz="1400" b="1" dirty="0">
                <a:solidFill>
                  <a:schemeClr val="bg1"/>
                </a:solidFill>
              </a:rPr>
              <a:t> van: </a:t>
            </a:r>
          </a:p>
          <a:p>
            <a:pPr algn="ctr"/>
            <a:endParaRPr lang="fr-FR" sz="1400" b="1" dirty="0">
              <a:solidFill>
                <a:schemeClr val="bg1"/>
              </a:solidFill>
            </a:endParaRPr>
          </a:p>
          <a:p>
            <a:pPr algn="ctr"/>
            <a:r>
              <a:rPr lang="fr-FR" sz="1400" dirty="0">
                <a:solidFill>
                  <a:schemeClr val="bg1"/>
                </a:solidFill>
              </a:rPr>
              <a:t>De </a:t>
            </a:r>
            <a:r>
              <a:rPr lang="fr-FR" sz="1400" dirty="0" err="1">
                <a:solidFill>
                  <a:schemeClr val="bg1"/>
                </a:solidFill>
              </a:rPr>
              <a:t>cognitieve</a:t>
            </a:r>
            <a:r>
              <a:rPr lang="fr-FR" sz="1400" dirty="0">
                <a:solidFill>
                  <a:schemeClr val="bg1"/>
                </a:solidFill>
              </a:rPr>
              <a:t> </a:t>
            </a:r>
            <a:r>
              <a:rPr lang="fr-FR" sz="1400" dirty="0" err="1">
                <a:solidFill>
                  <a:schemeClr val="bg1"/>
                </a:solidFill>
              </a:rPr>
              <a:t>functie</a:t>
            </a:r>
            <a:r>
              <a:rPr lang="fr-FR" sz="1400" dirty="0">
                <a:solidFill>
                  <a:schemeClr val="bg1"/>
                </a:solidFill>
              </a:rPr>
              <a:t>, de </a:t>
            </a:r>
            <a:r>
              <a:rPr lang="fr-FR" sz="1400" dirty="0" err="1">
                <a:solidFill>
                  <a:schemeClr val="bg1"/>
                </a:solidFill>
              </a:rPr>
              <a:t>psychomotorische</a:t>
            </a:r>
            <a:r>
              <a:rPr lang="fr-FR" sz="1400" dirty="0">
                <a:solidFill>
                  <a:schemeClr val="bg1"/>
                </a:solidFill>
              </a:rPr>
              <a:t> </a:t>
            </a:r>
            <a:r>
              <a:rPr lang="fr-FR" sz="1400" dirty="0" err="1">
                <a:solidFill>
                  <a:schemeClr val="bg1"/>
                </a:solidFill>
              </a:rPr>
              <a:t>functie</a:t>
            </a:r>
            <a:r>
              <a:rPr lang="fr-FR" sz="1400" dirty="0">
                <a:solidFill>
                  <a:schemeClr val="bg1"/>
                </a:solidFill>
              </a:rPr>
              <a:t>, het </a:t>
            </a:r>
            <a:r>
              <a:rPr lang="fr-FR" sz="1400" dirty="0" err="1">
                <a:solidFill>
                  <a:schemeClr val="bg1"/>
                </a:solidFill>
              </a:rPr>
              <a:t>geheugen</a:t>
            </a:r>
            <a:r>
              <a:rPr lang="fr-FR" sz="1400" dirty="0">
                <a:solidFill>
                  <a:schemeClr val="bg1"/>
                </a:solidFill>
              </a:rPr>
              <a:t>, de </a:t>
            </a:r>
            <a:r>
              <a:rPr lang="fr-FR" sz="1400" dirty="0" err="1">
                <a:solidFill>
                  <a:schemeClr val="bg1"/>
                </a:solidFill>
              </a:rPr>
              <a:t>reactietijd</a:t>
            </a:r>
            <a:r>
              <a:rPr lang="fr-FR" sz="1400" dirty="0">
                <a:solidFill>
                  <a:schemeClr val="bg1"/>
                </a:solidFill>
              </a:rPr>
              <a:t>, het </a:t>
            </a:r>
            <a:r>
              <a:rPr lang="fr-FR" sz="1400" dirty="0" err="1">
                <a:solidFill>
                  <a:schemeClr val="bg1"/>
                </a:solidFill>
              </a:rPr>
              <a:t>evenwicht</a:t>
            </a:r>
            <a:r>
              <a:rPr lang="fr-FR" sz="1400" dirty="0">
                <a:solidFill>
                  <a:schemeClr val="bg1"/>
                </a:solidFill>
              </a:rPr>
              <a:t> en de </a:t>
            </a:r>
            <a:r>
              <a:rPr lang="fr-FR" sz="1400" dirty="0" err="1">
                <a:solidFill>
                  <a:schemeClr val="bg1"/>
                </a:solidFill>
              </a:rPr>
              <a:t>alertheid</a:t>
            </a:r>
            <a:r>
              <a:rPr lang="fr-FR" sz="1400" dirty="0">
                <a:solidFill>
                  <a:schemeClr val="bg1"/>
                </a:solidFill>
              </a:rPr>
              <a:t>.</a:t>
            </a:r>
          </a:p>
        </p:txBody>
      </p:sp>
      <p:sp>
        <p:nvSpPr>
          <p:cNvPr id="10" name="Rectangle 9"/>
          <p:cNvSpPr/>
          <p:nvPr/>
        </p:nvSpPr>
        <p:spPr>
          <a:xfrm>
            <a:off x="3563888" y="5805264"/>
            <a:ext cx="5496784" cy="648072"/>
          </a:xfrm>
          <a:prstGeom prst="rect">
            <a:avLst/>
          </a:prstGeom>
          <a:solidFill>
            <a:srgbClr val="2C3E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solidFill>
                  <a:schemeClr val="bg1"/>
                </a:solidFill>
              </a:rPr>
              <a:t>Uit</a:t>
            </a:r>
            <a:r>
              <a:rPr lang="fr-FR" sz="1400" b="1" dirty="0">
                <a:solidFill>
                  <a:schemeClr val="bg1"/>
                </a:solidFill>
              </a:rPr>
              <a:t> </a:t>
            </a:r>
            <a:r>
              <a:rPr lang="fr-FR" sz="1400" b="1" dirty="0" err="1">
                <a:solidFill>
                  <a:schemeClr val="bg1"/>
                </a:solidFill>
              </a:rPr>
              <a:t>een</a:t>
            </a:r>
            <a:r>
              <a:rPr lang="fr-FR" sz="1400" b="1" dirty="0">
                <a:solidFill>
                  <a:schemeClr val="bg1"/>
                </a:solidFill>
              </a:rPr>
              <a:t> </a:t>
            </a:r>
            <a:r>
              <a:rPr lang="fr-FR" sz="1400" b="1" dirty="0" err="1">
                <a:solidFill>
                  <a:schemeClr val="bg1"/>
                </a:solidFill>
              </a:rPr>
              <a:t>pilootstudie</a:t>
            </a:r>
            <a:r>
              <a:rPr lang="fr-FR" sz="1400" b="1" dirty="0">
                <a:solidFill>
                  <a:schemeClr val="bg1"/>
                </a:solidFill>
              </a:rPr>
              <a:t> in </a:t>
            </a:r>
            <a:r>
              <a:rPr lang="fr-FR" sz="1400" b="1" dirty="0" err="1">
                <a:solidFill>
                  <a:schemeClr val="bg1"/>
                </a:solidFill>
              </a:rPr>
              <a:t>Belgische</a:t>
            </a:r>
            <a:r>
              <a:rPr lang="fr-FR" sz="1400" b="1" dirty="0">
                <a:solidFill>
                  <a:schemeClr val="bg1"/>
                </a:solidFill>
              </a:rPr>
              <a:t> WZC, </a:t>
            </a:r>
            <a:r>
              <a:rPr lang="fr-FR" sz="1400" b="1" dirty="0" err="1">
                <a:solidFill>
                  <a:schemeClr val="bg1"/>
                </a:solidFill>
              </a:rPr>
              <a:t>bleek</a:t>
            </a:r>
            <a:r>
              <a:rPr lang="fr-FR" sz="1400" b="1" dirty="0">
                <a:solidFill>
                  <a:schemeClr val="bg1"/>
                </a:solidFill>
              </a:rPr>
              <a:t> </a:t>
            </a:r>
            <a:r>
              <a:rPr lang="fr-FR" sz="1400" b="1" dirty="0" err="1">
                <a:solidFill>
                  <a:schemeClr val="bg1"/>
                </a:solidFill>
              </a:rPr>
              <a:t>dat</a:t>
            </a:r>
            <a:r>
              <a:rPr lang="fr-FR" sz="1400" b="1" dirty="0">
                <a:solidFill>
                  <a:schemeClr val="bg1"/>
                </a:solidFill>
              </a:rPr>
              <a:t> het </a:t>
            </a:r>
            <a:r>
              <a:rPr lang="fr-FR" sz="1400" b="1" dirty="0" err="1">
                <a:solidFill>
                  <a:schemeClr val="bg1"/>
                </a:solidFill>
              </a:rPr>
              <a:t>voor</a:t>
            </a:r>
            <a:r>
              <a:rPr lang="fr-FR" sz="1400" b="1" dirty="0">
                <a:solidFill>
                  <a:schemeClr val="bg1"/>
                </a:solidFill>
              </a:rPr>
              <a:t> 66% van de </a:t>
            </a:r>
            <a:r>
              <a:rPr lang="fr-FR" sz="1400" b="1" dirty="0" err="1">
                <a:solidFill>
                  <a:schemeClr val="bg1"/>
                </a:solidFill>
              </a:rPr>
              <a:t>bewoners</a:t>
            </a:r>
            <a:r>
              <a:rPr lang="fr-FR" sz="1400" b="1" dirty="0">
                <a:solidFill>
                  <a:schemeClr val="bg1"/>
                </a:solidFill>
              </a:rPr>
              <a:t> </a:t>
            </a:r>
            <a:r>
              <a:rPr lang="fr-FR" sz="1400" b="1" dirty="0" err="1">
                <a:solidFill>
                  <a:schemeClr val="bg1"/>
                </a:solidFill>
              </a:rPr>
              <a:t>mogelijk</a:t>
            </a:r>
            <a:r>
              <a:rPr lang="fr-FR" sz="1400" b="1" dirty="0">
                <a:solidFill>
                  <a:schemeClr val="bg1"/>
                </a:solidFill>
              </a:rPr>
              <a:t> </a:t>
            </a:r>
            <a:r>
              <a:rPr lang="fr-FR" sz="1400" b="1" dirty="0" err="1">
                <a:solidFill>
                  <a:schemeClr val="bg1"/>
                </a:solidFill>
              </a:rPr>
              <a:t>is</a:t>
            </a:r>
            <a:r>
              <a:rPr lang="fr-FR" sz="1400" b="1" dirty="0">
                <a:solidFill>
                  <a:schemeClr val="bg1"/>
                </a:solidFill>
              </a:rPr>
              <a:t> om </a:t>
            </a:r>
            <a:r>
              <a:rPr lang="fr-FR" sz="1400" b="1" dirty="0" err="1">
                <a:solidFill>
                  <a:schemeClr val="bg1"/>
                </a:solidFill>
              </a:rPr>
              <a:t>een</a:t>
            </a:r>
            <a:r>
              <a:rPr lang="fr-FR" sz="1400" b="1" dirty="0">
                <a:solidFill>
                  <a:schemeClr val="bg1"/>
                </a:solidFill>
              </a:rPr>
              <a:t> </a:t>
            </a:r>
            <a:r>
              <a:rPr lang="fr-FR" sz="1400" b="1" dirty="0" err="1">
                <a:solidFill>
                  <a:schemeClr val="bg1"/>
                </a:solidFill>
              </a:rPr>
              <a:t>succesvolle</a:t>
            </a:r>
            <a:r>
              <a:rPr lang="fr-FR" sz="1400" b="1" dirty="0">
                <a:solidFill>
                  <a:schemeClr val="bg1"/>
                </a:solidFill>
              </a:rPr>
              <a:t> </a:t>
            </a:r>
            <a:r>
              <a:rPr lang="fr-FR" sz="1400" b="1" dirty="0" err="1">
                <a:solidFill>
                  <a:schemeClr val="bg1"/>
                </a:solidFill>
              </a:rPr>
              <a:t>afbouw</a:t>
            </a:r>
            <a:r>
              <a:rPr lang="fr-FR" sz="1400" b="1" dirty="0">
                <a:solidFill>
                  <a:schemeClr val="bg1"/>
                </a:solidFill>
              </a:rPr>
              <a:t> van </a:t>
            </a:r>
            <a:r>
              <a:rPr lang="fr-FR" sz="1400" b="1" dirty="0" err="1">
                <a:solidFill>
                  <a:schemeClr val="bg1"/>
                </a:solidFill>
              </a:rPr>
              <a:t>benzodiazepines</a:t>
            </a:r>
            <a:r>
              <a:rPr lang="fr-FR" sz="1400" b="1" dirty="0">
                <a:solidFill>
                  <a:schemeClr val="bg1"/>
                </a:solidFill>
              </a:rPr>
              <a:t> te </a:t>
            </a:r>
            <a:r>
              <a:rPr lang="fr-FR" sz="1400" b="1" dirty="0" err="1">
                <a:solidFill>
                  <a:schemeClr val="bg1"/>
                </a:solidFill>
              </a:rPr>
              <a:t>verwezenlijken</a:t>
            </a:r>
            <a:r>
              <a:rPr lang="fr-FR" sz="1400" b="1">
                <a:solidFill>
                  <a:schemeClr val="bg1"/>
                </a:solidFill>
              </a:rPr>
              <a:t>.</a:t>
            </a:r>
            <a:endParaRPr lang="fr-FR" sz="1400" b="1" dirty="0">
              <a:solidFill>
                <a:schemeClr val="bg1"/>
              </a:solidFill>
            </a:endParaRPr>
          </a:p>
        </p:txBody>
      </p:sp>
    </p:spTree>
    <p:extLst>
      <p:ext uri="{BB962C8B-B14F-4D97-AF65-F5344CB8AC3E}">
        <p14:creationId xmlns:p14="http://schemas.microsoft.com/office/powerpoint/2010/main" val="417327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52370"/>
            <a:ext cx="8229600" cy="4785395"/>
          </a:xfrm>
        </p:spPr>
        <p:txBody>
          <a:bodyPr>
            <a:normAutofit/>
          </a:bodyPr>
          <a:lstStyle/>
          <a:p>
            <a:pPr marL="0" indent="0">
              <a:buNone/>
            </a:pPr>
            <a:r>
              <a:rPr lang="nl-BE" sz="2400" dirty="0">
                <a:solidFill>
                  <a:srgbClr val="4B4B4B"/>
                </a:solidFill>
                <a:ea typeface="Tahoma" panose="020B0604030504040204" pitchFamily="34" charset="0"/>
                <a:cs typeface="Tahoma" panose="020B0604030504040204" pitchFamily="34" charset="0"/>
              </a:rPr>
              <a:t>Ook een minimale interventie door de zorgverlener i.v.m. afbouwen slaapmedicatie heeft dikwijls al een positief effect ook al staat de patiënt er in eerste instantie weigerachtig tegenover.</a:t>
            </a:r>
          </a:p>
          <a:p>
            <a:pPr marL="0" indent="0">
              <a:buNone/>
            </a:pPr>
            <a:r>
              <a:rPr lang="nl-BE" sz="2400" dirty="0">
                <a:solidFill>
                  <a:srgbClr val="4B4B4B"/>
                </a:solidFill>
                <a:ea typeface="Tahoma" panose="020B0604030504040204" pitchFamily="34" charset="0"/>
                <a:cs typeface="Tahoma" panose="020B0604030504040204" pitchFamily="34" charset="0"/>
              </a:rPr>
              <a:t>Onder minimale interventies verstaan we : </a:t>
            </a:r>
            <a:endParaRPr lang="nl-BE" sz="2400" dirty="0">
              <a:solidFill>
                <a:srgbClr val="4B4B4B"/>
              </a:solidFill>
            </a:endParaRPr>
          </a:p>
          <a:p>
            <a:r>
              <a:rPr lang="nl-BE" sz="2400" dirty="0">
                <a:solidFill>
                  <a:srgbClr val="4B4B4B"/>
                </a:solidFill>
              </a:rPr>
              <a:t>het verzenden van een brief met het advies het benzodiazepinegebruik te stoppen</a:t>
            </a:r>
          </a:p>
          <a:p>
            <a:r>
              <a:rPr lang="nl-BE" sz="2400" dirty="0">
                <a:solidFill>
                  <a:srgbClr val="4B4B4B"/>
                </a:solidFill>
              </a:rPr>
              <a:t>het uitreiken van (zelfhulp)informatie (apotheker, huisarts,..)</a:t>
            </a:r>
          </a:p>
          <a:p>
            <a:r>
              <a:rPr lang="nl-BE" sz="2400" dirty="0">
                <a:solidFill>
                  <a:srgbClr val="4B4B4B"/>
                </a:solidFill>
              </a:rPr>
              <a:t>een korte consultatie bij de huisarts. </a:t>
            </a:r>
            <a:endParaRPr lang="nl-BE" sz="2400" dirty="0">
              <a:solidFill>
                <a:srgbClr val="4B4B4B"/>
              </a:solidFill>
              <a:ea typeface="Tahoma" panose="020B0604030504040204" pitchFamily="34" charset="0"/>
              <a:cs typeface="Tahoma" panose="020B0604030504040204" pitchFamily="34" charset="0"/>
            </a:endParaRPr>
          </a:p>
        </p:txBody>
      </p:sp>
      <p:sp>
        <p:nvSpPr>
          <p:cNvPr id="6" name="Title 5"/>
          <p:cNvSpPr txBox="1">
            <a:spLocks/>
          </p:cNvSpPr>
          <p:nvPr/>
        </p:nvSpPr>
        <p:spPr>
          <a:xfrm>
            <a:off x="318356" y="604508"/>
            <a:ext cx="8507288" cy="7362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E6F78"/>
                </a:solidFill>
              </a:rPr>
              <a:t>Minimale interventie</a:t>
            </a:r>
            <a:endParaRPr lang="nl-BE" sz="3200" b="1" dirty="0">
              <a:solidFill>
                <a:srgbClr val="0E6F78"/>
              </a:solidFill>
            </a:endParaRPr>
          </a:p>
        </p:txBody>
      </p:sp>
      <p:pic>
        <p:nvPicPr>
          <p:cNvPr id="9"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233962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980728"/>
            <a:ext cx="8229600" cy="5112568"/>
          </a:xfrm>
        </p:spPr>
        <p:txBody>
          <a:bodyPr>
            <a:noAutofit/>
          </a:bodyPr>
          <a:lstStyle/>
          <a:p>
            <a:endParaRPr lang="nl-BE" sz="2800" dirty="0">
              <a:solidFill>
                <a:srgbClr val="4B4B4B"/>
              </a:solidFill>
              <a:ea typeface="Tahoma" panose="020B0604030504040204" pitchFamily="34" charset="0"/>
              <a:cs typeface="Tahoma" panose="020B0604030504040204" pitchFamily="34" charset="0"/>
            </a:endParaRPr>
          </a:p>
          <a:p>
            <a:r>
              <a:rPr lang="nl-BE" sz="2400" dirty="0">
                <a:solidFill>
                  <a:srgbClr val="4B4B4B"/>
                </a:solidFill>
                <a:ea typeface="Tahoma" panose="020B0604030504040204" pitchFamily="34" charset="0"/>
                <a:cs typeface="Tahoma" panose="020B0604030504040204" pitchFamily="34" charset="0"/>
              </a:rPr>
              <a:t>Richtlijn Domus Medica: </a:t>
            </a:r>
          </a:p>
          <a:p>
            <a:pPr lvl="1"/>
            <a:r>
              <a:rPr lang="nl-BE" dirty="0">
                <a:solidFill>
                  <a:srgbClr val="4B4B4B"/>
                </a:solidFill>
                <a:ea typeface="Tahoma" panose="020B0604030504040204" pitchFamily="34" charset="0"/>
                <a:cs typeface="Tahoma" panose="020B0604030504040204" pitchFamily="34" charset="0"/>
              </a:rPr>
              <a:t>“Aanpak van slapeloosheid in de 1</a:t>
            </a:r>
            <a:r>
              <a:rPr lang="nl-BE" baseline="30000" dirty="0">
                <a:solidFill>
                  <a:srgbClr val="4B4B4B"/>
                </a:solidFill>
                <a:ea typeface="Tahoma" panose="020B0604030504040204" pitchFamily="34" charset="0"/>
                <a:cs typeface="Tahoma" panose="020B0604030504040204" pitchFamily="34" charset="0"/>
              </a:rPr>
              <a:t>ste</a:t>
            </a:r>
            <a:r>
              <a:rPr lang="nl-BE" dirty="0">
                <a:solidFill>
                  <a:srgbClr val="4B4B4B"/>
                </a:solidFill>
                <a:ea typeface="Tahoma" panose="020B0604030504040204" pitchFamily="34" charset="0"/>
                <a:cs typeface="Tahoma" panose="020B0604030504040204" pitchFamily="34" charset="0"/>
              </a:rPr>
              <a:t> lijn” (12/2011)</a:t>
            </a:r>
          </a:p>
          <a:p>
            <a:pPr lvl="1"/>
            <a:r>
              <a:rPr lang="nl-BE" dirty="0">
                <a:solidFill>
                  <a:srgbClr val="4B4B4B"/>
                </a:solidFill>
                <a:ea typeface="Tahoma" panose="020B0604030504040204" pitchFamily="34" charset="0"/>
                <a:cs typeface="Tahoma" panose="020B0604030504040204" pitchFamily="34" charset="0"/>
              </a:rPr>
              <a:t> Preventie van letsels ten gevolge van vallen bij 65-plussers </a:t>
            </a:r>
            <a:r>
              <a:rPr lang="nl-BE" i="1" dirty="0">
                <a:solidFill>
                  <a:srgbClr val="4B4B4B"/>
                </a:solidFill>
                <a:ea typeface="Tahoma" panose="020B0604030504040204" pitchFamily="34" charset="0"/>
                <a:cs typeface="Tahoma" panose="020B0604030504040204" pitchFamily="34" charset="0"/>
              </a:rPr>
              <a:t>(3/2004 – in herziening)</a:t>
            </a:r>
          </a:p>
          <a:p>
            <a:r>
              <a:rPr lang="nl-BE" sz="2400" dirty="0">
                <a:solidFill>
                  <a:srgbClr val="4B4B4B"/>
                </a:solidFill>
                <a:ea typeface="Tahoma" panose="020B0604030504040204" pitchFamily="34" charset="0"/>
                <a:cs typeface="Tahoma" panose="020B0604030504040204" pitchFamily="34" charset="0"/>
              </a:rPr>
              <a:t>ZEPHYR platform (Universiteit Gent): E-learning omtrent afbouw benzodiazepines</a:t>
            </a:r>
          </a:p>
          <a:p>
            <a:r>
              <a:rPr lang="nl-BE" sz="2400" dirty="0">
                <a:solidFill>
                  <a:srgbClr val="4B4B4B"/>
                </a:solidFill>
                <a:ea typeface="Tahoma" panose="020B0604030504040204" pitchFamily="34" charset="0"/>
                <a:cs typeface="Tahoma" panose="020B0604030504040204" pitchFamily="34" charset="0"/>
              </a:rPr>
              <a:t>Apotheekrichtlijn APB: “Angst, stress en slaapproblemen”</a:t>
            </a:r>
          </a:p>
          <a:p>
            <a:pPr lvl="1"/>
            <a:r>
              <a:rPr lang="nl-BE" dirty="0">
                <a:solidFill>
                  <a:srgbClr val="4B4B4B"/>
                </a:solidFill>
                <a:ea typeface="Tahoma" panose="020B0604030504040204" pitchFamily="34" charset="0"/>
                <a:cs typeface="Tahoma" panose="020B0604030504040204" pitchFamily="34" charset="0"/>
              </a:rPr>
              <a:t>Eerste en herhaalde uitgifte van benzodiazepines</a:t>
            </a:r>
          </a:p>
          <a:p>
            <a:pPr lvl="1"/>
            <a:r>
              <a:rPr lang="nl-BE" dirty="0">
                <a:solidFill>
                  <a:srgbClr val="4B4B4B"/>
                </a:solidFill>
                <a:ea typeface="Tahoma" panose="020B0604030504040204" pitchFamily="34" charset="0"/>
                <a:cs typeface="Tahoma" panose="020B0604030504040204" pitchFamily="34" charset="0"/>
              </a:rPr>
              <a:t>Niet-medicamenteuze behandeling</a:t>
            </a:r>
          </a:p>
          <a:p>
            <a:pPr lvl="1"/>
            <a:r>
              <a:rPr lang="nl-BE" dirty="0">
                <a:solidFill>
                  <a:srgbClr val="4B4B4B"/>
                </a:solidFill>
                <a:ea typeface="Tahoma" panose="020B0604030504040204" pitchFamily="34" charset="0"/>
                <a:cs typeface="Tahoma" panose="020B0604030504040204" pitchFamily="34" charset="0"/>
              </a:rPr>
              <a:t>Motivationele aanpak</a:t>
            </a:r>
          </a:p>
          <a:p>
            <a:pPr marL="342900" lvl="1" indent="-342900">
              <a:buFont typeface="Arial" panose="020B0604020202020204" pitchFamily="34" charset="0"/>
              <a:buChar char="•"/>
            </a:pPr>
            <a:r>
              <a:rPr lang="nl-BE" dirty="0">
                <a:solidFill>
                  <a:srgbClr val="4B4B4B"/>
                </a:solidFill>
                <a:ea typeface="Tahoma" panose="020B0604030504040204" pitchFamily="34" charset="0"/>
                <a:cs typeface="Tahoma" panose="020B0604030504040204" pitchFamily="34" charset="0"/>
              </a:rPr>
              <a:t>Het Huis: leer online over motiverende gespreksvoering (</a:t>
            </a:r>
            <a:r>
              <a:rPr lang="nl-BE" dirty="0">
                <a:solidFill>
                  <a:srgbClr val="4B4B4B"/>
                </a:solidFill>
                <a:ea typeface="Tahoma" panose="020B0604030504040204" pitchFamily="34" charset="0"/>
                <a:cs typeface="Tahoma" panose="020B0604030504040204" pitchFamily="34" charset="0"/>
                <a:hlinkClick r:id="rId3"/>
              </a:rPr>
              <a:t>www.VAD.be</a:t>
            </a:r>
            <a:r>
              <a:rPr lang="nl-BE" dirty="0">
                <a:solidFill>
                  <a:srgbClr val="4B4B4B"/>
                </a:solidFill>
                <a:ea typeface="Tahoma" panose="020B0604030504040204" pitchFamily="34" charset="0"/>
                <a:cs typeface="Tahoma" panose="020B0604030504040204" pitchFamily="34" charset="0"/>
              </a:rPr>
              <a:t>)</a:t>
            </a:r>
          </a:p>
          <a:p>
            <a:pPr marL="0" indent="0">
              <a:buNone/>
            </a:pPr>
            <a:br>
              <a:rPr lang="nl-BE" sz="3600" i="1" dirty="0">
                <a:solidFill>
                  <a:srgbClr val="4B4B4B"/>
                </a:solidFill>
                <a:ea typeface="Tahoma" panose="020B0604030504040204" pitchFamily="34" charset="0"/>
                <a:cs typeface="Tahoma" panose="020B0604030504040204" pitchFamily="34" charset="0"/>
              </a:rPr>
            </a:br>
            <a:endParaRPr lang="nl-BE" sz="3600" dirty="0">
              <a:solidFill>
                <a:srgbClr val="4B4B4B"/>
              </a:solidFill>
              <a:ea typeface="Tahoma" panose="020B0604030504040204" pitchFamily="34" charset="0"/>
              <a:cs typeface="Tahoma" panose="020B0604030504040204" pitchFamily="34" charset="0"/>
            </a:endParaRPr>
          </a:p>
        </p:txBody>
      </p:sp>
      <p:sp>
        <p:nvSpPr>
          <p:cNvPr id="5" name="Title 5"/>
          <p:cNvSpPr txBox="1">
            <a:spLocks/>
          </p:cNvSpPr>
          <p:nvPr/>
        </p:nvSpPr>
        <p:spPr>
          <a:xfrm>
            <a:off x="-1" y="92726"/>
            <a:ext cx="9203821" cy="11207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NL" sz="3200" b="1" dirty="0">
              <a:solidFill>
                <a:srgbClr val="0E6F78"/>
              </a:solidFill>
            </a:endParaRPr>
          </a:p>
          <a:p>
            <a:r>
              <a:rPr lang="nl-NL" sz="3200" b="1" dirty="0">
                <a:solidFill>
                  <a:srgbClr val="0E6F78"/>
                </a:solidFill>
              </a:rPr>
              <a:t>Richtlijnen</a:t>
            </a:r>
            <a:endParaRPr lang="nl-BE" sz="3200" b="1" dirty="0">
              <a:solidFill>
                <a:srgbClr val="0E6F78"/>
              </a:solidFill>
            </a:endParaRPr>
          </a:p>
        </p:txBody>
      </p:sp>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320986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marL="685800" indent="-685800" algn="ctr">
              <a:buFont typeface="+mj-lt"/>
              <a:buAutoNum type="arabicPeriod"/>
            </a:pPr>
            <a:r>
              <a:rPr lang="nl-BE" sz="3750" b="1" dirty="0">
                <a:solidFill>
                  <a:srgbClr val="0E6F78"/>
                </a:solidFill>
                <a:ea typeface="Tahoma" panose="020B0604030504040204" pitchFamily="34" charset="0"/>
                <a:cs typeface="Tahoma" panose="020B0604030504040204" pitchFamily="34" charset="0"/>
              </a:rPr>
              <a:t>Kennismaking</a:t>
            </a:r>
          </a:p>
        </p:txBody>
      </p:sp>
      <p:pic>
        <p:nvPicPr>
          <p:cNvPr id="5" name="Tijdelijke aanduiding voor afbeelding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350"/>
          <a:stretch/>
        </p:blipFill>
        <p:spPr>
          <a:xfrm>
            <a:off x="2956453" y="2456893"/>
            <a:ext cx="3231097" cy="1910834"/>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631160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485900" y="1970839"/>
            <a:ext cx="3028950" cy="3394472"/>
          </a:xfrm>
        </p:spPr>
        <p:txBody>
          <a:bodyPr>
            <a:normAutofit/>
          </a:bodyPr>
          <a:lstStyle/>
          <a:p>
            <a:pPr lvl="0"/>
            <a:r>
              <a:rPr lang="nl-BE" sz="1800" dirty="0"/>
              <a:t>Educatiebrochure </a:t>
            </a:r>
            <a:r>
              <a:rPr lang="nl-BE" sz="1800" u="sng" dirty="0">
                <a:hlinkClick r:id="rId3"/>
              </a:rPr>
              <a:t>‘Van slaappillen kan je vallen’</a:t>
            </a:r>
            <a:endParaRPr lang="nl-BE" sz="1800" dirty="0"/>
          </a:p>
          <a:p>
            <a:pPr marL="0" indent="0">
              <a:buNone/>
            </a:pPr>
            <a:br>
              <a:rPr lang="nl-BE" sz="1650" dirty="0">
                <a:solidFill>
                  <a:srgbClr val="4B4B4B"/>
                </a:solidFill>
                <a:latin typeface="Tahoma" panose="020B0604030504040204" pitchFamily="34" charset="0"/>
                <a:ea typeface="Tahoma" panose="020B0604030504040204" pitchFamily="34" charset="0"/>
                <a:cs typeface="Tahoma" panose="020B0604030504040204" pitchFamily="34" charset="0"/>
              </a:rPr>
            </a:br>
            <a:endParaRPr lang="nl-BE" sz="1650" dirty="0">
              <a:solidFill>
                <a:srgbClr val="4B4B4B"/>
              </a:solidFil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inhoud 3"/>
          <p:cNvSpPr>
            <a:spLocks noGrp="1"/>
          </p:cNvSpPr>
          <p:nvPr>
            <p:ph sz="half" idx="2"/>
          </p:nvPr>
        </p:nvSpPr>
        <p:spPr>
          <a:xfrm>
            <a:off x="4626006" y="1970839"/>
            <a:ext cx="3028950" cy="3394472"/>
          </a:xfrm>
        </p:spPr>
        <p:txBody>
          <a:bodyPr>
            <a:normAutofit/>
          </a:bodyPr>
          <a:lstStyle/>
          <a:p>
            <a:r>
              <a:rPr lang="nl-BE" sz="1800" dirty="0">
                <a:solidFill>
                  <a:srgbClr val="4B4B4B"/>
                </a:solidFill>
                <a:ea typeface="Tahoma" panose="020B0604030504040204" pitchFamily="34" charset="0"/>
                <a:cs typeface="Tahoma" panose="020B0604030504040204" pitchFamily="34" charset="0"/>
              </a:rPr>
              <a:t>Algoritmes voor oordeelkundig gebruik van psychofarmaca </a:t>
            </a:r>
            <a:r>
              <a:rPr lang="nl-BE" sz="1800" dirty="0" err="1">
                <a:solidFill>
                  <a:srgbClr val="4B4B4B"/>
                </a:solidFill>
                <a:ea typeface="Tahoma" panose="020B0604030504040204" pitchFamily="34" charset="0"/>
                <a:cs typeface="Tahoma" panose="020B0604030504040204" pitchFamily="34" charset="0"/>
              </a:rPr>
              <a:t>i.k.v</a:t>
            </a:r>
            <a:r>
              <a:rPr lang="nl-BE" sz="1800" dirty="0">
                <a:solidFill>
                  <a:srgbClr val="4B4B4B"/>
                </a:solidFill>
                <a:ea typeface="Tahoma" panose="020B0604030504040204" pitchFamily="34" charset="0"/>
                <a:cs typeface="Tahoma" panose="020B0604030504040204" pitchFamily="34" charset="0"/>
              </a:rPr>
              <a:t>. valrisico bij ouderen</a:t>
            </a:r>
          </a:p>
          <a:p>
            <a:pPr lvl="1" fontAlgn="ctr"/>
            <a:r>
              <a:rPr lang="nl-BE" sz="1650" dirty="0">
                <a:solidFill>
                  <a:srgbClr val="4B4B4B"/>
                </a:solidFill>
                <a:hlinkClick r:id="rId4"/>
              </a:rPr>
              <a:t>Achtergrondinformatie psychofarmaca en verhoogd valrisico</a:t>
            </a:r>
            <a:endParaRPr lang="nl-BE" sz="1650" dirty="0">
              <a:solidFill>
                <a:srgbClr val="4B4B4B"/>
              </a:solidFill>
            </a:endParaRPr>
          </a:p>
          <a:p>
            <a:pPr lvl="1" fontAlgn="ctr"/>
            <a:r>
              <a:rPr lang="nl-BE" sz="1650" dirty="0">
                <a:solidFill>
                  <a:srgbClr val="4B4B4B"/>
                </a:solidFill>
                <a:hlinkClick r:id="rId5"/>
              </a:rPr>
              <a:t>Algoritme benzodiazepines/Z-producten</a:t>
            </a:r>
            <a:endParaRPr lang="nl-BE" sz="1650" dirty="0">
              <a:solidFill>
                <a:srgbClr val="4B4B4B"/>
              </a:solidFill>
            </a:endParaRPr>
          </a:p>
          <a:p>
            <a:pPr lvl="1" fontAlgn="ctr"/>
            <a:r>
              <a:rPr lang="nl-BE" sz="1650" dirty="0">
                <a:solidFill>
                  <a:srgbClr val="4B4B4B"/>
                </a:solidFill>
                <a:hlinkClick r:id="rId6"/>
              </a:rPr>
              <a:t>Algoritme antidepressiva</a:t>
            </a:r>
            <a:endParaRPr lang="nl-BE" sz="1650" dirty="0">
              <a:solidFill>
                <a:srgbClr val="4B4B4B"/>
              </a:solidFill>
            </a:endParaRPr>
          </a:p>
          <a:p>
            <a:pPr lvl="1" fontAlgn="ctr"/>
            <a:r>
              <a:rPr lang="nl-BE" sz="1650" dirty="0">
                <a:solidFill>
                  <a:srgbClr val="4B4B4B"/>
                </a:solidFill>
                <a:hlinkClick r:id="rId7"/>
              </a:rPr>
              <a:t>Algoritme antipsychotica</a:t>
            </a:r>
            <a:endParaRPr lang="nl-BE" sz="1650" dirty="0">
              <a:solidFill>
                <a:srgbClr val="4B4B4B"/>
              </a:solidFill>
            </a:endParaRPr>
          </a:p>
          <a:p>
            <a:pPr lvl="2"/>
            <a:endParaRPr lang="nl-BE" sz="1650" b="1" dirty="0">
              <a:solidFill>
                <a:srgbClr val="4B4B4B"/>
              </a:solidFill>
              <a:latin typeface="Tahoma" panose="020B0604030504040204" pitchFamily="34" charset="0"/>
              <a:ea typeface="Tahoma" panose="020B0604030504040204" pitchFamily="34" charset="0"/>
              <a:cs typeface="Tahoma" panose="020B0604030504040204" pitchFamily="34" charset="0"/>
            </a:endParaRPr>
          </a:p>
          <a:p>
            <a:endParaRPr lang="nl-BE" sz="1650" dirty="0">
              <a:solidFill>
                <a:srgbClr val="4B4B4B"/>
              </a:solidFill>
            </a:endParaRPr>
          </a:p>
        </p:txBody>
      </p:sp>
      <p:sp>
        <p:nvSpPr>
          <p:cNvPr id="7" name="Tekstvak 6"/>
          <p:cNvSpPr txBox="1"/>
          <p:nvPr/>
        </p:nvSpPr>
        <p:spPr>
          <a:xfrm>
            <a:off x="1485900" y="5461405"/>
            <a:ext cx="3356131" cy="461665"/>
          </a:xfrm>
          <a:prstGeom prst="rect">
            <a:avLst/>
          </a:prstGeom>
          <a:noFill/>
        </p:spPr>
        <p:txBody>
          <a:bodyPr wrap="square" rtlCol="0">
            <a:spAutoFit/>
          </a:bodyPr>
          <a:lstStyle/>
          <a:p>
            <a:pPr algn="ctr"/>
            <a:r>
              <a:rPr lang="nl-BE" sz="1200" b="1" dirty="0">
                <a:solidFill>
                  <a:srgbClr val="9C287B"/>
                </a:solidFill>
                <a:latin typeface="Tahoma" panose="020B0604030504040204" pitchFamily="34" charset="0"/>
                <a:ea typeface="Tahoma" panose="020B0604030504040204" pitchFamily="34" charset="0"/>
                <a:cs typeface="Tahoma" panose="020B0604030504040204" pitchFamily="34" charset="0"/>
              </a:rPr>
              <a:t>Alle materiaal is terug te vinden op </a:t>
            </a:r>
            <a:r>
              <a:rPr lang="nl-BE" sz="1200" b="1" dirty="0">
                <a:solidFill>
                  <a:srgbClr val="9C287B"/>
                </a:solidFill>
                <a:latin typeface="Tahoma" panose="020B0604030504040204" pitchFamily="34" charset="0"/>
                <a:ea typeface="Tahoma" panose="020B0604030504040204" pitchFamily="34" charset="0"/>
                <a:cs typeface="Tahoma" panose="020B0604030504040204" pitchFamily="34" charset="0"/>
                <a:hlinkClick r:id="rId8"/>
              </a:rPr>
              <a:t>www.valpreventie.be</a:t>
            </a:r>
            <a:r>
              <a:rPr lang="nl-BE" sz="1200" b="1" dirty="0">
                <a:solidFill>
                  <a:srgbClr val="9C287B"/>
                </a:solidFill>
                <a:latin typeface="Tahoma" panose="020B0604030504040204" pitchFamily="34" charset="0"/>
                <a:ea typeface="Tahoma" panose="020B0604030504040204" pitchFamily="34" charset="0"/>
                <a:cs typeface="Tahoma" panose="020B0604030504040204" pitchFamily="34" charset="0"/>
              </a:rPr>
              <a:t> </a:t>
            </a:r>
          </a:p>
        </p:txBody>
      </p:sp>
      <p:pic>
        <p:nvPicPr>
          <p:cNvPr id="5" name="Afbeelding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5859" y="2672916"/>
            <a:ext cx="1749135" cy="2582057"/>
          </a:xfrm>
          <a:prstGeom prst="rect">
            <a:avLst/>
          </a:prstGeom>
        </p:spPr>
      </p:pic>
      <p:sp>
        <p:nvSpPr>
          <p:cNvPr id="8" name="Title 5"/>
          <p:cNvSpPr txBox="1">
            <a:spLocks/>
          </p:cNvSpPr>
          <p:nvPr/>
        </p:nvSpPr>
        <p:spPr>
          <a:xfrm>
            <a:off x="1331640" y="998731"/>
            <a:ext cx="6534726" cy="56612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dirty="0">
                <a:solidFill>
                  <a:srgbClr val="0E6F78"/>
                </a:solidFill>
              </a:rPr>
              <a:t>Beschikbaar materiaal</a:t>
            </a:r>
            <a:endParaRPr lang="nl-BE" sz="3000" b="1" dirty="0">
              <a:solidFill>
                <a:srgbClr val="0E6F78"/>
              </a:solidFill>
            </a:endParaRPr>
          </a:p>
        </p:txBody>
      </p:sp>
      <p:pic>
        <p:nvPicPr>
          <p:cNvPr id="12" name="Afbeelding 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13" name="Picture 1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645181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77634" y="1063229"/>
            <a:ext cx="6534726" cy="857250"/>
          </a:xfrm>
        </p:spPr>
        <p:txBody>
          <a:bodyPr>
            <a:noAutofit/>
          </a:bodyPr>
          <a:lstStyle/>
          <a:p>
            <a:pPr algn="ctr"/>
            <a:r>
              <a:rPr lang="nl-BE" sz="3600" b="1" dirty="0">
                <a:solidFill>
                  <a:srgbClr val="0E6F78"/>
                </a:solidFill>
                <a:ea typeface="Tahoma" panose="020B0604030504040204" pitchFamily="34" charset="0"/>
                <a:cs typeface="Tahoma" panose="020B0604030504040204" pitchFamily="34" charset="0"/>
              </a:rPr>
              <a:t>5. Multidisciplinaire samenwerking</a:t>
            </a:r>
            <a:endParaRPr lang="nl-BE" sz="3600" b="1" dirty="0">
              <a:solidFill>
                <a:srgbClr val="4B4B4B"/>
              </a:solidFill>
              <a:latin typeface="+mn-lt"/>
            </a:endParaRP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410" y="2426022"/>
            <a:ext cx="6063174" cy="2595537"/>
          </a:xfrm>
          <a:prstGeom prst="rect">
            <a:avLst/>
          </a:prstGeom>
        </p:spPr>
      </p:pic>
    </p:spTree>
    <p:extLst>
      <p:ext uri="{BB962C8B-B14F-4D97-AF65-F5344CB8AC3E}">
        <p14:creationId xmlns:p14="http://schemas.microsoft.com/office/powerpoint/2010/main" val="1174161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0" y="188640"/>
            <a:ext cx="896448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E6F78"/>
                </a:solidFill>
                <a:ea typeface="Tahoma" panose="020B0604030504040204" pitchFamily="34" charset="0"/>
                <a:cs typeface="Tahoma" panose="020B0604030504040204" pitchFamily="34" charset="0"/>
              </a:rPr>
              <a:t>Een multidisciplinaire aanpak</a:t>
            </a:r>
            <a:endParaRPr lang="nl-BE" sz="3200" b="1" dirty="0">
              <a:solidFill>
                <a:srgbClr val="0E6F78"/>
              </a:solidFill>
              <a:ea typeface="Tahoma" panose="020B0604030504040204" pitchFamily="34" charset="0"/>
              <a:cs typeface="Tahoma" panose="020B0604030504040204" pitchFamily="34" charset="0"/>
            </a:endParaRPr>
          </a:p>
        </p:txBody>
      </p:sp>
      <p:pic>
        <p:nvPicPr>
          <p:cNvPr id="9"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grpSp>
        <p:nvGrpSpPr>
          <p:cNvPr id="8" name="Groupe 9"/>
          <p:cNvGrpSpPr/>
          <p:nvPr/>
        </p:nvGrpSpPr>
        <p:grpSpPr>
          <a:xfrm>
            <a:off x="2505743" y="2117091"/>
            <a:ext cx="3577113" cy="4085246"/>
            <a:chOff x="395085" y="1089152"/>
            <a:chExt cx="1540062" cy="1541993"/>
          </a:xfrm>
        </p:grpSpPr>
        <p:grpSp>
          <p:nvGrpSpPr>
            <p:cNvPr id="12" name="Groupe 14"/>
            <p:cNvGrpSpPr/>
            <p:nvPr/>
          </p:nvGrpSpPr>
          <p:grpSpPr>
            <a:xfrm>
              <a:off x="702445" y="1089152"/>
              <a:ext cx="1232702" cy="1541993"/>
              <a:chOff x="625203" y="1060719"/>
              <a:chExt cx="1176430" cy="1454236"/>
            </a:xfrm>
          </p:grpSpPr>
          <p:sp>
            <p:nvSpPr>
              <p:cNvPr id="14" name="Rectangle 13"/>
              <p:cNvSpPr/>
              <p:nvPr/>
            </p:nvSpPr>
            <p:spPr>
              <a:xfrm rot="5400000">
                <a:off x="974667" y="1898081"/>
                <a:ext cx="252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5" name="Rectangle 14"/>
              <p:cNvSpPr/>
              <p:nvPr/>
            </p:nvSpPr>
            <p:spPr>
              <a:xfrm rot="8041458">
                <a:off x="1246338" y="1354862"/>
                <a:ext cx="288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6" name="Rectangle 15"/>
              <p:cNvSpPr/>
              <p:nvPr/>
            </p:nvSpPr>
            <p:spPr>
              <a:xfrm rot="2169967">
                <a:off x="625203" y="1412010"/>
                <a:ext cx="428614"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pic>
            <p:nvPicPr>
              <p:cNvPr id="17"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81" y="1995686"/>
                <a:ext cx="519269" cy="519269"/>
              </a:xfrm>
              <a:prstGeom prst="rect">
                <a:avLst/>
              </a:prstGeom>
            </p:spPr>
          </p:pic>
          <p:pic>
            <p:nvPicPr>
              <p:cNvPr id="18"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510" y="1375484"/>
                <a:ext cx="522317" cy="522317"/>
              </a:xfrm>
              <a:prstGeom prst="rect">
                <a:avLst/>
              </a:prstGeom>
            </p:spPr>
          </p:pic>
          <p:pic>
            <p:nvPicPr>
              <p:cNvPr id="19"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827" y="1060719"/>
                <a:ext cx="439806" cy="439806"/>
              </a:xfrm>
              <a:prstGeom prst="rect">
                <a:avLst/>
              </a:prstGeom>
            </p:spPr>
          </p:pic>
        </p:grpSp>
        <p:pic>
          <p:nvPicPr>
            <p:cNvPr id="13" name="Picture 2" descr="C:\Users\u0087271\AppData\Local\Microsoft\Windows\Temporary Internet Files\Content.Outlook\ZSRZ6OS7\pharmaci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085" y="1124744"/>
              <a:ext cx="504507" cy="46659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ZoneTexte 18"/>
          <p:cNvSpPr txBox="1"/>
          <p:nvPr/>
        </p:nvSpPr>
        <p:spPr>
          <a:xfrm>
            <a:off x="107504" y="1178233"/>
            <a:ext cx="2398239" cy="2800767"/>
          </a:xfrm>
          <a:prstGeom prst="rect">
            <a:avLst/>
          </a:prstGeom>
          <a:noFill/>
        </p:spPr>
        <p:txBody>
          <a:bodyPr wrap="square" rtlCol="0">
            <a:spAutoFit/>
          </a:bodyPr>
          <a:lstStyle/>
          <a:p>
            <a:r>
              <a:rPr lang="fr-BE" b="1" dirty="0">
                <a:solidFill>
                  <a:srgbClr val="002060"/>
                </a:solidFill>
              </a:rPr>
              <a:t>Apotheker</a:t>
            </a:r>
          </a:p>
          <a:p>
            <a:endParaRPr lang="fr-BE" dirty="0">
              <a:solidFill>
                <a:srgbClr val="002060"/>
              </a:solidFill>
            </a:endParaRPr>
          </a:p>
          <a:p>
            <a:pPr marL="285750" indent="-285750">
              <a:spcBef>
                <a:spcPts val="0"/>
              </a:spcBef>
              <a:buClr>
                <a:srgbClr val="002060"/>
              </a:buClr>
              <a:buSzPct val="120000"/>
              <a:buFont typeface="Wingdings" pitchFamily="2" charset="2"/>
              <a:buChar char="§"/>
            </a:pPr>
            <a:r>
              <a:rPr lang="nl-BE" dirty="0">
                <a:solidFill>
                  <a:srgbClr val="002060"/>
                </a:solidFill>
              </a:rPr>
              <a:t>Gedeeld farmaceutisch dossier</a:t>
            </a:r>
          </a:p>
          <a:p>
            <a:pPr marL="285750" indent="-285750">
              <a:spcBef>
                <a:spcPts val="0"/>
              </a:spcBef>
              <a:buClr>
                <a:srgbClr val="002060"/>
              </a:buClr>
              <a:buSzPct val="120000"/>
              <a:buFont typeface="Wingdings" pitchFamily="2" charset="2"/>
              <a:buChar char="§"/>
            </a:pPr>
            <a:r>
              <a:rPr lang="nl-BE" dirty="0">
                <a:solidFill>
                  <a:srgbClr val="002060"/>
                </a:solidFill>
              </a:rPr>
              <a:t>Geneesmiddelen op voorschrift en zonder voorschrift</a:t>
            </a:r>
          </a:p>
          <a:p>
            <a:pPr marL="285750" indent="-285750">
              <a:spcBef>
                <a:spcPts val="0"/>
              </a:spcBef>
              <a:buClr>
                <a:srgbClr val="002060"/>
              </a:buClr>
              <a:buSzPct val="120000"/>
              <a:buFont typeface="Wingdings" pitchFamily="2" charset="2"/>
              <a:buChar char="§"/>
            </a:pPr>
            <a:r>
              <a:rPr lang="nl-BE" dirty="0">
                <a:solidFill>
                  <a:srgbClr val="002060"/>
                </a:solidFill>
              </a:rPr>
              <a:t>Medicatiebewaking</a:t>
            </a:r>
          </a:p>
          <a:p>
            <a:pPr marL="285750" indent="-285750">
              <a:buFontTx/>
              <a:buChar char="-"/>
            </a:pPr>
            <a:endParaRPr lang="fr-BE" sz="1400" dirty="0">
              <a:solidFill>
                <a:srgbClr val="002060"/>
              </a:solidFill>
            </a:endParaRPr>
          </a:p>
        </p:txBody>
      </p:sp>
      <p:sp>
        <p:nvSpPr>
          <p:cNvPr id="21" name="ZoneTexte 19"/>
          <p:cNvSpPr txBox="1"/>
          <p:nvPr/>
        </p:nvSpPr>
        <p:spPr>
          <a:xfrm>
            <a:off x="323353" y="4483566"/>
            <a:ext cx="2896988" cy="1969770"/>
          </a:xfrm>
          <a:prstGeom prst="rect">
            <a:avLst/>
          </a:prstGeom>
          <a:noFill/>
        </p:spPr>
        <p:txBody>
          <a:bodyPr wrap="square" rtlCol="0">
            <a:spAutoFit/>
          </a:bodyPr>
          <a:lstStyle/>
          <a:p>
            <a:r>
              <a:rPr lang="fr-BE" b="1" dirty="0">
                <a:solidFill>
                  <a:srgbClr val="002060"/>
                </a:solidFill>
              </a:rPr>
              <a:t>(</a:t>
            </a:r>
            <a:r>
              <a:rPr lang="fr-BE" b="1" dirty="0" err="1">
                <a:solidFill>
                  <a:srgbClr val="002060"/>
                </a:solidFill>
              </a:rPr>
              <a:t>Thuis</a:t>
            </a:r>
            <a:r>
              <a:rPr lang="fr-BE" b="1" dirty="0">
                <a:solidFill>
                  <a:srgbClr val="002060"/>
                </a:solidFill>
              </a:rPr>
              <a:t>)verpleegkundige</a:t>
            </a:r>
          </a:p>
          <a:p>
            <a:endParaRPr lang="fr-BE" dirty="0">
              <a:solidFill>
                <a:srgbClr val="002060"/>
              </a:solidFill>
            </a:endParaRPr>
          </a:p>
          <a:p>
            <a:pPr marL="285750" indent="-285750">
              <a:buClr>
                <a:srgbClr val="002060"/>
              </a:buClr>
              <a:buSzPct val="120000"/>
              <a:buFont typeface="Wingdings" pitchFamily="2" charset="2"/>
              <a:buChar char="§"/>
            </a:pPr>
            <a:r>
              <a:rPr lang="nl-BE" dirty="0">
                <a:solidFill>
                  <a:srgbClr val="002060"/>
                </a:solidFill>
              </a:rPr>
              <a:t>Komt bij de patiënt thuis</a:t>
            </a:r>
          </a:p>
          <a:p>
            <a:pPr marL="285750" indent="-285750">
              <a:buClr>
                <a:srgbClr val="002060"/>
              </a:buClr>
              <a:buSzPct val="120000"/>
              <a:buFont typeface="Wingdings" pitchFamily="2" charset="2"/>
              <a:buChar char="§"/>
            </a:pPr>
            <a:r>
              <a:rPr lang="nl-BE" dirty="0">
                <a:solidFill>
                  <a:srgbClr val="002060"/>
                </a:solidFill>
              </a:rPr>
              <a:t>Hoort veel en ziet veel</a:t>
            </a:r>
          </a:p>
          <a:p>
            <a:pPr marL="285750" indent="-285750">
              <a:buClr>
                <a:srgbClr val="002060"/>
              </a:buClr>
              <a:buSzPct val="120000"/>
              <a:buFont typeface="Wingdings" pitchFamily="2" charset="2"/>
              <a:buChar char="§"/>
            </a:pPr>
            <a:r>
              <a:rPr lang="nl-BE" dirty="0">
                <a:solidFill>
                  <a:srgbClr val="002060"/>
                </a:solidFill>
              </a:rPr>
              <a:t>Zet soms medicatie klaar</a:t>
            </a:r>
          </a:p>
          <a:p>
            <a:pPr marL="285750" indent="-285750">
              <a:buClr>
                <a:srgbClr val="002060"/>
              </a:buClr>
              <a:buSzPct val="120000"/>
              <a:buFont typeface="Wingdings" pitchFamily="2" charset="2"/>
              <a:buChar char="§"/>
            </a:pPr>
            <a:r>
              <a:rPr lang="nl-BE" dirty="0">
                <a:solidFill>
                  <a:srgbClr val="002060"/>
                </a:solidFill>
              </a:rPr>
              <a:t>Merkt bijwerkingen op</a:t>
            </a:r>
          </a:p>
          <a:p>
            <a:pPr marL="285750" indent="-285750">
              <a:buFontTx/>
              <a:buChar char="-"/>
            </a:pPr>
            <a:endParaRPr lang="fr-BE" sz="1400" dirty="0">
              <a:solidFill>
                <a:srgbClr val="002060"/>
              </a:solidFill>
            </a:endParaRPr>
          </a:p>
        </p:txBody>
      </p:sp>
      <p:sp>
        <p:nvSpPr>
          <p:cNvPr id="22" name="ZoneTexte 20"/>
          <p:cNvSpPr txBox="1"/>
          <p:nvPr/>
        </p:nvSpPr>
        <p:spPr>
          <a:xfrm>
            <a:off x="6216873" y="1597604"/>
            <a:ext cx="2619030" cy="2031325"/>
          </a:xfrm>
          <a:prstGeom prst="rect">
            <a:avLst/>
          </a:prstGeom>
          <a:noFill/>
        </p:spPr>
        <p:txBody>
          <a:bodyPr wrap="square" rtlCol="0">
            <a:spAutoFit/>
          </a:bodyPr>
          <a:lstStyle/>
          <a:p>
            <a:pPr algn="ctr"/>
            <a:r>
              <a:rPr lang="fr-BE" b="1" dirty="0" err="1">
                <a:solidFill>
                  <a:srgbClr val="002060"/>
                </a:solidFill>
              </a:rPr>
              <a:t>Huisarts</a:t>
            </a:r>
            <a:endParaRPr lang="fr-BE" b="1" dirty="0">
              <a:solidFill>
                <a:srgbClr val="002060"/>
              </a:solidFill>
            </a:endParaRPr>
          </a:p>
          <a:p>
            <a:endParaRPr lang="fr-BE" dirty="0">
              <a:solidFill>
                <a:srgbClr val="002060"/>
              </a:solidFill>
            </a:endParaRPr>
          </a:p>
          <a:p>
            <a:pPr marL="285750" indent="-285750">
              <a:spcBef>
                <a:spcPts val="0"/>
              </a:spcBef>
              <a:buClr>
                <a:srgbClr val="002060"/>
              </a:buClr>
              <a:buSzPct val="120000"/>
              <a:buFont typeface="Wingdings" pitchFamily="2" charset="2"/>
              <a:buChar char="§"/>
            </a:pPr>
            <a:r>
              <a:rPr lang="nl-BE" dirty="0">
                <a:solidFill>
                  <a:srgbClr val="002060"/>
                </a:solidFill>
              </a:rPr>
              <a:t>Stelt de diagnose</a:t>
            </a:r>
          </a:p>
          <a:p>
            <a:pPr marL="285750" indent="-285750">
              <a:spcBef>
                <a:spcPts val="0"/>
              </a:spcBef>
              <a:buClr>
                <a:srgbClr val="002060"/>
              </a:buClr>
              <a:buSzPct val="120000"/>
              <a:buFont typeface="Wingdings" pitchFamily="2" charset="2"/>
              <a:buChar char="§"/>
            </a:pPr>
            <a:r>
              <a:rPr lang="nl-BE" dirty="0">
                <a:solidFill>
                  <a:srgbClr val="002060"/>
                </a:solidFill>
              </a:rPr>
              <a:t>Volgt klinische parameters op</a:t>
            </a:r>
          </a:p>
          <a:p>
            <a:pPr marL="285750" indent="-285750">
              <a:spcBef>
                <a:spcPts val="0"/>
              </a:spcBef>
              <a:buClr>
                <a:srgbClr val="002060"/>
              </a:buClr>
              <a:buSzPct val="120000"/>
              <a:buFont typeface="Wingdings" pitchFamily="2" charset="2"/>
              <a:buChar char="§"/>
            </a:pPr>
            <a:r>
              <a:rPr lang="nl-BE" dirty="0">
                <a:solidFill>
                  <a:srgbClr val="002060"/>
                </a:solidFill>
              </a:rPr>
              <a:t>Stelt de behandeling in en volgt op</a:t>
            </a:r>
          </a:p>
        </p:txBody>
      </p:sp>
      <p:sp>
        <p:nvSpPr>
          <p:cNvPr id="23" name="ZoneTexte 21"/>
          <p:cNvSpPr txBox="1"/>
          <p:nvPr/>
        </p:nvSpPr>
        <p:spPr>
          <a:xfrm>
            <a:off x="2899131" y="1350709"/>
            <a:ext cx="3128666" cy="430887"/>
          </a:xfrm>
          <a:prstGeom prst="rect">
            <a:avLst/>
          </a:prstGeom>
          <a:noFill/>
        </p:spPr>
        <p:txBody>
          <a:bodyPr wrap="square" rtlCol="0">
            <a:spAutoFit/>
          </a:bodyPr>
          <a:lstStyle/>
          <a:p>
            <a:pPr algn="ctr"/>
            <a:r>
              <a:rPr lang="fr-BE" sz="2200" b="1" dirty="0" err="1">
                <a:solidFill>
                  <a:srgbClr val="002060"/>
                </a:solidFill>
              </a:rPr>
              <a:t>Patiënt</a:t>
            </a:r>
            <a:r>
              <a:rPr lang="fr-BE" sz="2200" b="1" dirty="0">
                <a:solidFill>
                  <a:srgbClr val="002060"/>
                </a:solidFill>
              </a:rPr>
              <a:t> </a:t>
            </a:r>
            <a:r>
              <a:rPr lang="fr-BE" sz="2200" b="1" dirty="0" err="1">
                <a:solidFill>
                  <a:srgbClr val="002060"/>
                </a:solidFill>
              </a:rPr>
              <a:t>staat</a:t>
            </a:r>
            <a:r>
              <a:rPr lang="fr-BE" sz="2200" b="1" dirty="0">
                <a:solidFill>
                  <a:srgbClr val="002060"/>
                </a:solidFill>
              </a:rPr>
              <a:t> </a:t>
            </a:r>
            <a:r>
              <a:rPr lang="fr-BE" sz="2200" b="1" dirty="0" err="1">
                <a:solidFill>
                  <a:srgbClr val="002060"/>
                </a:solidFill>
              </a:rPr>
              <a:t>centraal</a:t>
            </a:r>
            <a:r>
              <a:rPr lang="fr-BE" sz="2200" b="1" dirty="0">
                <a:solidFill>
                  <a:srgbClr val="002060"/>
                </a:solidFill>
              </a:rPr>
              <a:t>!</a:t>
            </a:r>
          </a:p>
        </p:txBody>
      </p:sp>
    </p:spTree>
    <p:extLst>
      <p:ext uri="{BB962C8B-B14F-4D97-AF65-F5344CB8AC3E}">
        <p14:creationId xmlns:p14="http://schemas.microsoft.com/office/powerpoint/2010/main" val="276278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0" y="188640"/>
            <a:ext cx="896448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E6F78"/>
                </a:solidFill>
                <a:ea typeface="Tahoma" panose="020B0604030504040204" pitchFamily="34" charset="0"/>
                <a:cs typeface="Tahoma" panose="020B0604030504040204" pitchFamily="34" charset="0"/>
              </a:rPr>
              <a:t>Een multidisciplinaire aanpak</a:t>
            </a:r>
            <a:endParaRPr lang="nl-BE" sz="3200" b="1" dirty="0">
              <a:solidFill>
                <a:srgbClr val="0E6F78"/>
              </a:solidFill>
              <a:ea typeface="Tahoma" panose="020B0604030504040204" pitchFamily="34" charset="0"/>
              <a:cs typeface="Tahoma" panose="020B0604030504040204" pitchFamily="34" charset="0"/>
            </a:endParaRPr>
          </a:p>
        </p:txBody>
      </p:sp>
      <p:pic>
        <p:nvPicPr>
          <p:cNvPr id="9"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grpSp>
        <p:nvGrpSpPr>
          <p:cNvPr id="8" name="Groupe 9"/>
          <p:cNvGrpSpPr/>
          <p:nvPr/>
        </p:nvGrpSpPr>
        <p:grpSpPr>
          <a:xfrm>
            <a:off x="2505743" y="2117091"/>
            <a:ext cx="3577113" cy="4085246"/>
            <a:chOff x="395085" y="1089152"/>
            <a:chExt cx="1540062" cy="1541993"/>
          </a:xfrm>
        </p:grpSpPr>
        <p:grpSp>
          <p:nvGrpSpPr>
            <p:cNvPr id="12" name="Groupe 14"/>
            <p:cNvGrpSpPr/>
            <p:nvPr/>
          </p:nvGrpSpPr>
          <p:grpSpPr>
            <a:xfrm>
              <a:off x="702445" y="1089152"/>
              <a:ext cx="1232702" cy="1541993"/>
              <a:chOff x="625203" y="1060719"/>
              <a:chExt cx="1176430" cy="1454236"/>
            </a:xfrm>
          </p:grpSpPr>
          <p:sp>
            <p:nvSpPr>
              <p:cNvPr id="14" name="Rectangle 13"/>
              <p:cNvSpPr/>
              <p:nvPr/>
            </p:nvSpPr>
            <p:spPr>
              <a:xfrm rot="5400000">
                <a:off x="974667" y="1898081"/>
                <a:ext cx="252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5" name="Rectangle 14"/>
              <p:cNvSpPr/>
              <p:nvPr/>
            </p:nvSpPr>
            <p:spPr>
              <a:xfrm rot="8041458">
                <a:off x="1246338" y="1354862"/>
                <a:ext cx="288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6" name="Rectangle 15"/>
              <p:cNvSpPr/>
              <p:nvPr/>
            </p:nvSpPr>
            <p:spPr>
              <a:xfrm rot="2169967">
                <a:off x="625203" y="1412010"/>
                <a:ext cx="428614"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pic>
            <p:nvPicPr>
              <p:cNvPr id="17"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81" y="1995686"/>
                <a:ext cx="519269" cy="519269"/>
              </a:xfrm>
              <a:prstGeom prst="rect">
                <a:avLst/>
              </a:prstGeom>
            </p:spPr>
          </p:pic>
          <p:pic>
            <p:nvPicPr>
              <p:cNvPr id="18"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510" y="1375484"/>
                <a:ext cx="522317" cy="522317"/>
              </a:xfrm>
              <a:prstGeom prst="rect">
                <a:avLst/>
              </a:prstGeom>
            </p:spPr>
          </p:pic>
          <p:pic>
            <p:nvPicPr>
              <p:cNvPr id="19"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827" y="1060719"/>
                <a:ext cx="439806" cy="439806"/>
              </a:xfrm>
              <a:prstGeom prst="rect">
                <a:avLst/>
              </a:prstGeom>
            </p:spPr>
          </p:pic>
        </p:grpSp>
        <p:pic>
          <p:nvPicPr>
            <p:cNvPr id="13" name="Picture 2" descr="C:\Users\u0087271\AppData\Local\Microsoft\Windows\Temporary Internet Files\Content.Outlook\ZSRZ6OS7\pharmaci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085" y="1124744"/>
              <a:ext cx="504507" cy="46659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ZoneTexte 18"/>
          <p:cNvSpPr txBox="1"/>
          <p:nvPr/>
        </p:nvSpPr>
        <p:spPr>
          <a:xfrm>
            <a:off x="35496" y="2488621"/>
            <a:ext cx="2880495" cy="707886"/>
          </a:xfrm>
          <a:prstGeom prst="rect">
            <a:avLst/>
          </a:prstGeom>
          <a:noFill/>
        </p:spPr>
        <p:txBody>
          <a:bodyPr wrap="square" rtlCol="0">
            <a:spAutoFit/>
          </a:bodyPr>
          <a:lstStyle/>
          <a:p>
            <a:r>
              <a:rPr lang="fr-BE" sz="4000" b="1" dirty="0">
                <a:solidFill>
                  <a:srgbClr val="002060"/>
                </a:solidFill>
              </a:rPr>
              <a:t>Apotheker</a:t>
            </a:r>
          </a:p>
        </p:txBody>
      </p:sp>
      <p:sp>
        <p:nvSpPr>
          <p:cNvPr id="21" name="ZoneTexte 19"/>
          <p:cNvSpPr txBox="1"/>
          <p:nvPr/>
        </p:nvSpPr>
        <p:spPr>
          <a:xfrm>
            <a:off x="323353" y="4483566"/>
            <a:ext cx="2896988" cy="1969770"/>
          </a:xfrm>
          <a:prstGeom prst="rect">
            <a:avLst/>
          </a:prstGeom>
          <a:noFill/>
        </p:spPr>
        <p:txBody>
          <a:bodyPr wrap="square" rtlCol="0">
            <a:spAutoFit/>
          </a:bodyPr>
          <a:lstStyle/>
          <a:p>
            <a:r>
              <a:rPr lang="fr-BE" b="1" dirty="0">
                <a:solidFill>
                  <a:schemeClr val="bg1">
                    <a:lumMod val="75000"/>
                  </a:schemeClr>
                </a:solidFill>
              </a:rPr>
              <a:t>(</a:t>
            </a:r>
            <a:r>
              <a:rPr lang="fr-BE" b="1" dirty="0" err="1">
                <a:solidFill>
                  <a:schemeClr val="bg1">
                    <a:lumMod val="75000"/>
                  </a:schemeClr>
                </a:solidFill>
              </a:rPr>
              <a:t>Thuis</a:t>
            </a:r>
            <a:r>
              <a:rPr lang="fr-BE" b="1" dirty="0">
                <a:solidFill>
                  <a:schemeClr val="bg1">
                    <a:lumMod val="75000"/>
                  </a:schemeClr>
                </a:solidFill>
              </a:rPr>
              <a:t>)verpleegkundige</a:t>
            </a:r>
          </a:p>
          <a:p>
            <a:endParaRPr lang="fr-BE" dirty="0">
              <a:solidFill>
                <a:schemeClr val="bg1">
                  <a:lumMod val="75000"/>
                </a:schemeClr>
              </a:solidFill>
            </a:endParaRP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Komt bij de ptn thuis</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Hoort veel en ziet veel</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Zet soms medicatie klaar</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Merkt bijwerkingen op</a:t>
            </a:r>
          </a:p>
          <a:p>
            <a:pPr marL="285750" indent="-285750">
              <a:buFontTx/>
              <a:buChar char="-"/>
            </a:pPr>
            <a:endParaRPr lang="fr-BE" sz="1400" dirty="0">
              <a:solidFill>
                <a:srgbClr val="002060"/>
              </a:solidFill>
            </a:endParaRPr>
          </a:p>
        </p:txBody>
      </p:sp>
      <p:sp>
        <p:nvSpPr>
          <p:cNvPr id="22" name="ZoneTexte 20"/>
          <p:cNvSpPr txBox="1"/>
          <p:nvPr/>
        </p:nvSpPr>
        <p:spPr>
          <a:xfrm>
            <a:off x="6216873" y="1597604"/>
            <a:ext cx="2619030" cy="2031325"/>
          </a:xfrm>
          <a:prstGeom prst="rect">
            <a:avLst/>
          </a:prstGeom>
          <a:noFill/>
        </p:spPr>
        <p:txBody>
          <a:bodyPr wrap="square" rtlCol="0">
            <a:spAutoFit/>
          </a:bodyPr>
          <a:lstStyle/>
          <a:p>
            <a:pPr algn="ctr"/>
            <a:r>
              <a:rPr lang="fr-BE" b="1" dirty="0" err="1">
                <a:solidFill>
                  <a:schemeClr val="bg1">
                    <a:lumMod val="75000"/>
                  </a:schemeClr>
                </a:solidFill>
              </a:rPr>
              <a:t>Huisarts</a:t>
            </a:r>
            <a:endParaRPr lang="fr-BE" b="1" dirty="0">
              <a:solidFill>
                <a:schemeClr val="bg1">
                  <a:lumMod val="75000"/>
                </a:schemeClr>
              </a:solidFill>
            </a:endParaRPr>
          </a:p>
          <a:p>
            <a:endParaRPr lang="fr-BE" dirty="0">
              <a:solidFill>
                <a:schemeClr val="bg1">
                  <a:lumMod val="75000"/>
                </a:schemeClr>
              </a:solidFill>
            </a:endParaRP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Stelt de diagnose</a:t>
            </a: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Volgt klinische parameters op</a:t>
            </a: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Stelt de behandeling in en volgt op</a:t>
            </a:r>
          </a:p>
        </p:txBody>
      </p:sp>
      <p:sp>
        <p:nvSpPr>
          <p:cNvPr id="23" name="ZoneTexte 21"/>
          <p:cNvSpPr txBox="1"/>
          <p:nvPr/>
        </p:nvSpPr>
        <p:spPr>
          <a:xfrm>
            <a:off x="2899131" y="1350709"/>
            <a:ext cx="3128666" cy="430887"/>
          </a:xfrm>
          <a:prstGeom prst="rect">
            <a:avLst/>
          </a:prstGeom>
          <a:noFill/>
        </p:spPr>
        <p:txBody>
          <a:bodyPr wrap="square" rtlCol="0">
            <a:spAutoFit/>
          </a:bodyPr>
          <a:lstStyle/>
          <a:p>
            <a:pPr algn="ctr"/>
            <a:r>
              <a:rPr lang="fr-BE" sz="2200" b="1" dirty="0" err="1">
                <a:solidFill>
                  <a:schemeClr val="bg1">
                    <a:lumMod val="75000"/>
                  </a:schemeClr>
                </a:solidFill>
              </a:rPr>
              <a:t>Patiënt</a:t>
            </a:r>
            <a:r>
              <a:rPr lang="fr-BE" sz="2200" b="1" dirty="0">
                <a:solidFill>
                  <a:schemeClr val="bg1">
                    <a:lumMod val="75000"/>
                  </a:schemeClr>
                </a:solidFill>
              </a:rPr>
              <a:t> </a:t>
            </a:r>
            <a:r>
              <a:rPr lang="fr-BE" sz="2200" b="1" dirty="0" err="1">
                <a:solidFill>
                  <a:schemeClr val="bg1">
                    <a:lumMod val="75000"/>
                  </a:schemeClr>
                </a:solidFill>
              </a:rPr>
              <a:t>staat</a:t>
            </a:r>
            <a:r>
              <a:rPr lang="fr-BE" sz="2200" b="1" dirty="0">
                <a:solidFill>
                  <a:schemeClr val="bg1">
                    <a:lumMod val="75000"/>
                  </a:schemeClr>
                </a:solidFill>
              </a:rPr>
              <a:t> </a:t>
            </a:r>
            <a:r>
              <a:rPr lang="fr-BE" sz="2200" b="1" dirty="0" err="1">
                <a:solidFill>
                  <a:schemeClr val="bg1">
                    <a:lumMod val="75000"/>
                  </a:schemeClr>
                </a:solidFill>
              </a:rPr>
              <a:t>centraal</a:t>
            </a:r>
            <a:r>
              <a:rPr lang="fr-BE" sz="2200" b="1" dirty="0">
                <a:solidFill>
                  <a:schemeClr val="bg1">
                    <a:lumMod val="75000"/>
                  </a:schemeClr>
                </a:solidFill>
              </a:rPr>
              <a:t>!</a:t>
            </a:r>
          </a:p>
        </p:txBody>
      </p:sp>
      <p:sp>
        <p:nvSpPr>
          <p:cNvPr id="2" name="Rectangle 1"/>
          <p:cNvSpPr/>
          <p:nvPr/>
        </p:nvSpPr>
        <p:spPr>
          <a:xfrm>
            <a:off x="107504" y="1781596"/>
            <a:ext cx="3673816" cy="195338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9048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pPr algn="ctr"/>
            <a:r>
              <a:rPr lang="nl-BE" sz="3200" b="1" dirty="0">
                <a:solidFill>
                  <a:srgbClr val="0E6F78"/>
                </a:solidFill>
                <a:ea typeface="Tahoma" panose="020B0604030504040204" pitchFamily="34" charset="0"/>
                <a:cs typeface="Tahoma" panose="020B0604030504040204" pitchFamily="34" charset="0"/>
              </a:rPr>
              <a:t>Wat kan de apotheker doen?</a:t>
            </a:r>
            <a:endParaRPr lang="nl-BE" sz="3200" b="1" dirty="0">
              <a:solidFill>
                <a:srgbClr val="4B4B4B"/>
              </a:solidFill>
              <a:latin typeface="+mn-lt"/>
            </a:endParaRPr>
          </a:p>
        </p:txBody>
      </p:sp>
      <p:sp>
        <p:nvSpPr>
          <p:cNvPr id="4" name="Tijdelijke aanduiding voor inhoud 2"/>
          <p:cNvSpPr txBox="1">
            <a:spLocks/>
          </p:cNvSpPr>
          <p:nvPr/>
        </p:nvSpPr>
        <p:spPr>
          <a:xfrm>
            <a:off x="323528" y="1484784"/>
            <a:ext cx="8496944" cy="504056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eaLnBrk="0" fontAlgn="base" hangingPunct="0">
              <a:spcBef>
                <a:spcPts val="1800"/>
              </a:spcBef>
              <a:spcAft>
                <a:spcPct val="0"/>
              </a:spcAft>
              <a:buClr>
                <a:srgbClr val="002060"/>
              </a:buClr>
              <a:buSzPct val="100000"/>
              <a:buFont typeface="Wingdings" pitchFamily="2" charset="2"/>
              <a:buChar char="§"/>
              <a:defRPr/>
            </a:pPr>
            <a:r>
              <a:rPr lang="nl-BE" sz="6300" b="1" dirty="0">
                <a:solidFill>
                  <a:srgbClr val="4B4B4B"/>
                </a:solidFill>
              </a:rPr>
              <a:t>Maak een medicatieschema en deel/valideer met de huisarts + regelmatige update</a:t>
            </a:r>
          </a:p>
          <a:p>
            <a:pPr eaLnBrk="0" hangingPunct="0">
              <a:spcBef>
                <a:spcPts val="1800"/>
              </a:spcBef>
              <a:buClr>
                <a:srgbClr val="002060"/>
              </a:buClr>
              <a:buSzPct val="100000"/>
              <a:buFont typeface="Wingdings" pitchFamily="2" charset="2"/>
              <a:buChar char="§"/>
              <a:defRPr/>
            </a:pPr>
            <a:r>
              <a:rPr lang="nl-BE" sz="6300" b="1" dirty="0">
                <a:solidFill>
                  <a:srgbClr val="4B4B4B"/>
                </a:solidFill>
              </a:rPr>
              <a:t>Eerste en herhaalde uitgiftebegeleiding</a:t>
            </a:r>
          </a:p>
          <a:p>
            <a:pPr lvl="1" eaLnBrk="0" hangingPunct="0">
              <a:spcBef>
                <a:spcPts val="1800"/>
              </a:spcBef>
              <a:buClr>
                <a:srgbClr val="002060"/>
              </a:buClr>
              <a:buSzPct val="100000"/>
              <a:buFont typeface="Wingdings" pitchFamily="2" charset="2"/>
              <a:buChar char="§"/>
              <a:defRPr/>
            </a:pPr>
            <a:r>
              <a:rPr lang="nl-BE" sz="5100" dirty="0">
                <a:solidFill>
                  <a:srgbClr val="4B4B4B"/>
                </a:solidFill>
              </a:rPr>
              <a:t>Slaapmiddel niet elke avond nemen, halve tablet, niet in het weekend, ….</a:t>
            </a:r>
          </a:p>
          <a:p>
            <a:pPr lvl="1" eaLnBrk="0" hangingPunct="0">
              <a:spcBef>
                <a:spcPts val="1800"/>
              </a:spcBef>
              <a:buClr>
                <a:srgbClr val="002060"/>
              </a:buClr>
              <a:buSzPct val="100000"/>
              <a:buFont typeface="Wingdings" pitchFamily="2" charset="2"/>
              <a:buChar char="§"/>
              <a:defRPr/>
            </a:pPr>
            <a:r>
              <a:rPr lang="nl-BE" sz="5100" dirty="0">
                <a:solidFill>
                  <a:srgbClr val="4B4B4B"/>
                </a:solidFill>
              </a:rPr>
              <a:t>Stopdatum vermelden op de verpakking</a:t>
            </a:r>
          </a:p>
          <a:p>
            <a:pPr eaLnBrk="0" fontAlgn="base" hangingPunct="0">
              <a:spcBef>
                <a:spcPts val="1800"/>
              </a:spcBef>
              <a:spcAft>
                <a:spcPct val="0"/>
              </a:spcAft>
              <a:buClr>
                <a:srgbClr val="002060"/>
              </a:buClr>
              <a:buSzPct val="100000"/>
              <a:buFont typeface="Wingdings" pitchFamily="2" charset="2"/>
              <a:buChar char="§"/>
              <a:defRPr/>
            </a:pPr>
            <a:r>
              <a:rPr lang="nl-BE" sz="6300" b="1" dirty="0">
                <a:solidFill>
                  <a:srgbClr val="4B4B4B"/>
                </a:solidFill>
              </a:rPr>
              <a:t>Labels </a:t>
            </a:r>
          </a:p>
          <a:p>
            <a:pPr lvl="1" eaLnBrk="0" hangingPunct="0">
              <a:spcBef>
                <a:spcPts val="1800"/>
              </a:spcBef>
              <a:buClr>
                <a:srgbClr val="002060"/>
              </a:buClr>
              <a:buSzPct val="100000"/>
              <a:buFont typeface="Wingdings" pitchFamily="2" charset="2"/>
              <a:buChar char="§"/>
              <a:defRPr/>
            </a:pPr>
            <a:r>
              <a:rPr lang="nl-BE" sz="5100" dirty="0">
                <a:solidFill>
                  <a:srgbClr val="4B4B4B"/>
                </a:solidFill>
              </a:rPr>
              <a:t>‘kan slaperigheid veroorzaken’, ’30 min blijven zitten na inname’ ‘de aanbevolen hoeveelheid niet overschrijden’</a:t>
            </a:r>
          </a:p>
          <a:p>
            <a:pPr lvl="0" eaLnBrk="0" fontAlgn="base" hangingPunct="0">
              <a:spcBef>
                <a:spcPts val="1800"/>
              </a:spcBef>
              <a:spcAft>
                <a:spcPct val="0"/>
              </a:spcAft>
              <a:buClr>
                <a:srgbClr val="002060"/>
              </a:buClr>
              <a:buSzPct val="100000"/>
              <a:buFont typeface="Wingdings" pitchFamily="2" charset="2"/>
              <a:buChar char="§"/>
              <a:defRPr/>
            </a:pPr>
            <a:r>
              <a:rPr lang="nl-BE" sz="6300" b="1" dirty="0">
                <a:solidFill>
                  <a:srgbClr val="4B4B4B"/>
                </a:solidFill>
              </a:rPr>
              <a:t>Evaluatie van het medicatiegebruik bij </a:t>
            </a:r>
            <a:r>
              <a:rPr lang="nl-BE" sz="6300" b="1" dirty="0" err="1">
                <a:solidFill>
                  <a:srgbClr val="4B4B4B"/>
                </a:solidFill>
              </a:rPr>
              <a:t>risico-patiënten</a:t>
            </a:r>
            <a:r>
              <a:rPr lang="nl-BE" sz="6300" b="1" dirty="0">
                <a:solidFill>
                  <a:srgbClr val="4B4B4B"/>
                </a:solidFill>
              </a:rPr>
              <a:t> </a:t>
            </a:r>
            <a:r>
              <a:rPr lang="nl-BE" sz="5000" dirty="0">
                <a:solidFill>
                  <a:srgbClr val="4B4B4B"/>
                </a:solidFill>
              </a:rPr>
              <a:t>(ouderen met polymedicatie, psych patiënten)</a:t>
            </a:r>
            <a:endParaRPr lang="nl-BE" sz="5000" b="1" dirty="0">
              <a:solidFill>
                <a:srgbClr val="4B4B4B"/>
              </a:solidFill>
            </a:endParaRPr>
          </a:p>
          <a:p>
            <a:pPr lvl="1" eaLnBrk="0" fontAlgn="base" hangingPunct="0">
              <a:spcBef>
                <a:spcPts val="1800"/>
              </a:spcBef>
              <a:spcAft>
                <a:spcPct val="0"/>
              </a:spcAft>
              <a:buClr>
                <a:srgbClr val="002060"/>
              </a:buClr>
              <a:buSzPct val="100000"/>
              <a:buFont typeface="Wingdings" pitchFamily="2" charset="2"/>
              <a:buChar char="§"/>
              <a:defRPr/>
            </a:pPr>
            <a:r>
              <a:rPr lang="nl-BE" sz="4700" dirty="0">
                <a:solidFill>
                  <a:srgbClr val="4B4B4B"/>
                </a:solidFill>
              </a:rPr>
              <a:t>Correcte posologie, therapieduur, dubbelmedicatie, bijwerkingen en interacties, medicatie geschikt voor ouderen?</a:t>
            </a: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445" y="6376490"/>
            <a:ext cx="1406763" cy="432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244" y="6313999"/>
            <a:ext cx="720000" cy="540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244" y="6254484"/>
            <a:ext cx="2002065" cy="576000"/>
          </a:xfrm>
          <a:prstGeom prst="rect">
            <a:avLst/>
          </a:prstGeom>
        </p:spPr>
      </p:pic>
    </p:spTree>
    <p:extLst>
      <p:ext uri="{BB962C8B-B14F-4D97-AF65-F5344CB8AC3E}">
        <p14:creationId xmlns:p14="http://schemas.microsoft.com/office/powerpoint/2010/main" val="3643171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pPr algn="ctr"/>
            <a:r>
              <a:rPr lang="nl-BE" sz="3200" b="1" dirty="0">
                <a:solidFill>
                  <a:srgbClr val="0E6F78"/>
                </a:solidFill>
                <a:ea typeface="Tahoma" panose="020B0604030504040204" pitchFamily="34" charset="0"/>
                <a:cs typeface="Tahoma" panose="020B0604030504040204" pitchFamily="34" charset="0"/>
              </a:rPr>
              <a:t>Wat kan de apotheker doen?</a:t>
            </a:r>
            <a:endParaRPr lang="nl-BE" sz="3200" b="1" dirty="0">
              <a:solidFill>
                <a:srgbClr val="4B4B4B"/>
              </a:solidFill>
              <a:latin typeface="+mn-lt"/>
            </a:endParaRPr>
          </a:p>
        </p:txBody>
      </p:sp>
      <p:sp>
        <p:nvSpPr>
          <p:cNvPr id="4" name="Tijdelijke aanduiding voor inhoud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eaLnBrk="0" fontAlgn="base" hangingPunct="0">
              <a:spcBef>
                <a:spcPts val="1800"/>
              </a:spcBef>
              <a:spcAft>
                <a:spcPct val="0"/>
              </a:spcAft>
              <a:buClr>
                <a:srgbClr val="002060"/>
              </a:buClr>
              <a:buSzPct val="100000"/>
              <a:buFont typeface="Wingdings" pitchFamily="2" charset="2"/>
              <a:buChar char="§"/>
              <a:defRPr/>
            </a:pPr>
            <a:r>
              <a:rPr lang="nl-BE" sz="3000" b="1" dirty="0">
                <a:solidFill>
                  <a:srgbClr val="4B4B4B"/>
                </a:solidFill>
              </a:rPr>
              <a:t>Magistrale bereidingen maken ter afbouw</a:t>
            </a:r>
          </a:p>
          <a:p>
            <a:pPr lvl="0" eaLnBrk="0" fontAlgn="base" hangingPunct="0">
              <a:spcBef>
                <a:spcPts val="1800"/>
              </a:spcBef>
              <a:spcAft>
                <a:spcPct val="0"/>
              </a:spcAft>
              <a:buClr>
                <a:srgbClr val="002060"/>
              </a:buClr>
              <a:buSzPct val="100000"/>
              <a:buFont typeface="Wingdings" pitchFamily="2" charset="2"/>
              <a:buChar char="§"/>
              <a:defRPr/>
            </a:pPr>
            <a:r>
              <a:rPr lang="nl-BE" sz="3000" b="1" dirty="0">
                <a:solidFill>
                  <a:srgbClr val="4B4B4B"/>
                </a:solidFill>
              </a:rPr>
              <a:t>Post-hospitalisatie </a:t>
            </a:r>
          </a:p>
          <a:p>
            <a:pPr lvl="1" eaLnBrk="0" fontAlgn="base" hangingPunct="0">
              <a:spcBef>
                <a:spcPts val="1800"/>
              </a:spcBef>
              <a:spcAft>
                <a:spcPct val="0"/>
              </a:spcAft>
              <a:buClr>
                <a:srgbClr val="002060"/>
              </a:buClr>
              <a:buSzPct val="100000"/>
              <a:buFont typeface="Wingdings" pitchFamily="2" charset="2"/>
              <a:buChar char="§"/>
              <a:defRPr/>
            </a:pPr>
            <a:r>
              <a:rPr lang="nl-BE" sz="2400" dirty="0">
                <a:solidFill>
                  <a:srgbClr val="4B4B4B"/>
                </a:solidFill>
              </a:rPr>
              <a:t>de patiënt doorverwijzen naar huisarts voor opvolging ontslagmedicatie</a:t>
            </a:r>
          </a:p>
          <a:p>
            <a:pPr lvl="0" eaLnBrk="0" hangingPunct="0">
              <a:spcBef>
                <a:spcPts val="1800"/>
              </a:spcBef>
              <a:buClr>
                <a:srgbClr val="002060"/>
              </a:buClr>
              <a:buSzPct val="100000"/>
              <a:buFont typeface="Wingdings" pitchFamily="2" charset="2"/>
              <a:buChar char="§"/>
              <a:defRPr/>
            </a:pPr>
            <a:r>
              <a:rPr lang="nl-BE" sz="3000" b="1" dirty="0">
                <a:solidFill>
                  <a:srgbClr val="4B4B4B"/>
                </a:solidFill>
              </a:rPr>
              <a:t>Therapietrouw stimuleren. </a:t>
            </a:r>
          </a:p>
          <a:p>
            <a:pPr lvl="1" eaLnBrk="0" hangingPunct="0">
              <a:spcBef>
                <a:spcPts val="1800"/>
              </a:spcBef>
              <a:buClr>
                <a:srgbClr val="002060"/>
              </a:buClr>
              <a:buSzPct val="100000"/>
              <a:buFont typeface="Wingdings" pitchFamily="2" charset="2"/>
              <a:buChar char="§"/>
              <a:defRPr/>
            </a:pPr>
            <a:r>
              <a:rPr lang="nl-BE" sz="2400" dirty="0">
                <a:solidFill>
                  <a:srgbClr val="4B4B4B"/>
                </a:solidFill>
              </a:rPr>
              <a:t>Medicatieschema, pillendoos</a:t>
            </a:r>
          </a:p>
          <a:p>
            <a:pPr eaLnBrk="0" hangingPunct="0">
              <a:spcBef>
                <a:spcPts val="1800"/>
              </a:spcBef>
              <a:buClr>
                <a:srgbClr val="002060"/>
              </a:buClr>
              <a:buSzPct val="100000"/>
              <a:buFont typeface="Wingdings" pitchFamily="2" charset="2"/>
              <a:buChar char="§"/>
              <a:defRPr/>
            </a:pPr>
            <a:r>
              <a:rPr lang="nl-BE" sz="3000" b="1" dirty="0">
                <a:solidFill>
                  <a:srgbClr val="4B4B4B"/>
                </a:solidFill>
              </a:rPr>
              <a:t>Niet-medicamenteus advies </a:t>
            </a:r>
          </a:p>
          <a:p>
            <a:pPr lvl="1" eaLnBrk="0" fontAlgn="base" hangingPunct="0">
              <a:spcBef>
                <a:spcPts val="1800"/>
              </a:spcBef>
              <a:spcAft>
                <a:spcPct val="0"/>
              </a:spcAft>
              <a:buClr>
                <a:srgbClr val="002060"/>
              </a:buClr>
              <a:buSzPct val="100000"/>
              <a:buFont typeface="Wingdings" pitchFamily="2" charset="2"/>
              <a:buChar char="§"/>
              <a:defRPr/>
            </a:pPr>
            <a:r>
              <a:rPr lang="nl-BE" sz="2400" dirty="0">
                <a:solidFill>
                  <a:srgbClr val="4B4B4B"/>
                </a:solidFill>
              </a:rPr>
              <a:t>beperk dutjes overdag, matig koffie/thee, enz…</a:t>
            </a: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3874773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0" y="188640"/>
            <a:ext cx="896448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E6F78"/>
                </a:solidFill>
                <a:ea typeface="Tahoma" panose="020B0604030504040204" pitchFamily="34" charset="0"/>
                <a:cs typeface="Tahoma" panose="020B0604030504040204" pitchFamily="34" charset="0"/>
              </a:rPr>
              <a:t>Een multidisciplinaire aanpak</a:t>
            </a:r>
            <a:endParaRPr lang="nl-BE" sz="3200" b="1" dirty="0">
              <a:solidFill>
                <a:srgbClr val="0E6F78"/>
              </a:solidFill>
              <a:ea typeface="Tahoma" panose="020B0604030504040204" pitchFamily="34" charset="0"/>
              <a:cs typeface="Tahoma" panose="020B0604030504040204" pitchFamily="34" charset="0"/>
            </a:endParaRPr>
          </a:p>
        </p:txBody>
      </p:sp>
      <p:pic>
        <p:nvPicPr>
          <p:cNvPr id="9"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grpSp>
        <p:nvGrpSpPr>
          <p:cNvPr id="8" name="Groupe 9"/>
          <p:cNvGrpSpPr/>
          <p:nvPr/>
        </p:nvGrpSpPr>
        <p:grpSpPr>
          <a:xfrm>
            <a:off x="2505743" y="2117091"/>
            <a:ext cx="3577113" cy="4085246"/>
            <a:chOff x="395085" y="1089152"/>
            <a:chExt cx="1540062" cy="1541993"/>
          </a:xfrm>
        </p:grpSpPr>
        <p:grpSp>
          <p:nvGrpSpPr>
            <p:cNvPr id="12" name="Groupe 14"/>
            <p:cNvGrpSpPr/>
            <p:nvPr/>
          </p:nvGrpSpPr>
          <p:grpSpPr>
            <a:xfrm>
              <a:off x="702445" y="1089152"/>
              <a:ext cx="1232702" cy="1541993"/>
              <a:chOff x="625203" y="1060719"/>
              <a:chExt cx="1176430" cy="1454236"/>
            </a:xfrm>
          </p:grpSpPr>
          <p:sp>
            <p:nvSpPr>
              <p:cNvPr id="14" name="Rectangle 13"/>
              <p:cNvSpPr/>
              <p:nvPr/>
            </p:nvSpPr>
            <p:spPr>
              <a:xfrm rot="5400000">
                <a:off x="974667" y="1898081"/>
                <a:ext cx="252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5" name="Rectangle 14"/>
              <p:cNvSpPr/>
              <p:nvPr/>
            </p:nvSpPr>
            <p:spPr>
              <a:xfrm rot="8041458">
                <a:off x="1246338" y="1354862"/>
                <a:ext cx="288000"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
            <p:nvSpPr>
              <p:cNvPr id="16" name="Rectangle 15"/>
              <p:cNvSpPr/>
              <p:nvPr/>
            </p:nvSpPr>
            <p:spPr>
              <a:xfrm rot="2169967">
                <a:off x="625203" y="1412010"/>
                <a:ext cx="428614" cy="159241"/>
              </a:xfrm>
              <a:prstGeom prst="rect">
                <a:avLst/>
              </a:prstGeom>
              <a:solidFill>
                <a:srgbClr val="0023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pic>
            <p:nvPicPr>
              <p:cNvPr id="17"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81" y="1995686"/>
                <a:ext cx="519269" cy="519269"/>
              </a:xfrm>
              <a:prstGeom prst="rect">
                <a:avLst/>
              </a:prstGeom>
            </p:spPr>
          </p:pic>
          <p:pic>
            <p:nvPicPr>
              <p:cNvPr id="18"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510" y="1375484"/>
                <a:ext cx="522317" cy="522317"/>
              </a:xfrm>
              <a:prstGeom prst="rect">
                <a:avLst/>
              </a:prstGeom>
            </p:spPr>
          </p:pic>
          <p:pic>
            <p:nvPicPr>
              <p:cNvPr id="19"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827" y="1060719"/>
                <a:ext cx="439806" cy="439806"/>
              </a:xfrm>
              <a:prstGeom prst="rect">
                <a:avLst/>
              </a:prstGeom>
            </p:spPr>
          </p:pic>
        </p:grpSp>
        <p:pic>
          <p:nvPicPr>
            <p:cNvPr id="13" name="Picture 2" descr="C:\Users\u0087271\AppData\Local\Microsoft\Windows\Temporary Internet Files\Content.Outlook\ZSRZ6OS7\pharmaci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085" y="1124744"/>
              <a:ext cx="504507" cy="46659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ZoneTexte 18"/>
          <p:cNvSpPr txBox="1"/>
          <p:nvPr/>
        </p:nvSpPr>
        <p:spPr>
          <a:xfrm>
            <a:off x="107504" y="1178233"/>
            <a:ext cx="2398239" cy="2800767"/>
          </a:xfrm>
          <a:prstGeom prst="rect">
            <a:avLst/>
          </a:prstGeom>
          <a:noFill/>
        </p:spPr>
        <p:txBody>
          <a:bodyPr wrap="square" rtlCol="0">
            <a:spAutoFit/>
          </a:bodyPr>
          <a:lstStyle/>
          <a:p>
            <a:r>
              <a:rPr lang="fr-BE" b="1" dirty="0">
                <a:solidFill>
                  <a:schemeClr val="bg1">
                    <a:lumMod val="75000"/>
                  </a:schemeClr>
                </a:solidFill>
              </a:rPr>
              <a:t>Apotheker</a:t>
            </a:r>
          </a:p>
          <a:p>
            <a:endParaRPr lang="fr-BE" dirty="0">
              <a:solidFill>
                <a:schemeClr val="bg1">
                  <a:lumMod val="75000"/>
                </a:schemeClr>
              </a:solidFill>
            </a:endParaRP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Gedeeld farmaceutisch dossier</a:t>
            </a: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Geneesmiddelen op voorschrift en zonder voorschrift</a:t>
            </a:r>
          </a:p>
          <a:p>
            <a:pPr marL="285750" indent="-285750">
              <a:spcBef>
                <a:spcPts val="0"/>
              </a:spcBef>
              <a:buClr>
                <a:schemeClr val="bg1">
                  <a:lumMod val="65000"/>
                </a:schemeClr>
              </a:buClr>
              <a:buSzPct val="120000"/>
              <a:buFont typeface="Wingdings" pitchFamily="2" charset="2"/>
              <a:buChar char="§"/>
            </a:pPr>
            <a:r>
              <a:rPr lang="nl-BE" dirty="0">
                <a:solidFill>
                  <a:schemeClr val="bg1">
                    <a:lumMod val="75000"/>
                  </a:schemeClr>
                </a:solidFill>
              </a:rPr>
              <a:t>Medicatiebewaking</a:t>
            </a:r>
          </a:p>
          <a:p>
            <a:pPr marL="285750" indent="-285750">
              <a:buFontTx/>
              <a:buChar char="-"/>
            </a:pPr>
            <a:endParaRPr lang="fr-BE" sz="1400" dirty="0">
              <a:solidFill>
                <a:schemeClr val="bg1">
                  <a:lumMod val="75000"/>
                </a:schemeClr>
              </a:solidFill>
            </a:endParaRPr>
          </a:p>
        </p:txBody>
      </p:sp>
      <p:sp>
        <p:nvSpPr>
          <p:cNvPr id="21" name="ZoneTexte 19"/>
          <p:cNvSpPr txBox="1"/>
          <p:nvPr/>
        </p:nvSpPr>
        <p:spPr>
          <a:xfrm>
            <a:off x="323353" y="4483566"/>
            <a:ext cx="2896988" cy="1969770"/>
          </a:xfrm>
          <a:prstGeom prst="rect">
            <a:avLst/>
          </a:prstGeom>
          <a:noFill/>
        </p:spPr>
        <p:txBody>
          <a:bodyPr wrap="square" rtlCol="0">
            <a:spAutoFit/>
          </a:bodyPr>
          <a:lstStyle/>
          <a:p>
            <a:r>
              <a:rPr lang="fr-BE" b="1" dirty="0">
                <a:solidFill>
                  <a:schemeClr val="bg1">
                    <a:lumMod val="75000"/>
                  </a:schemeClr>
                </a:solidFill>
              </a:rPr>
              <a:t>(</a:t>
            </a:r>
            <a:r>
              <a:rPr lang="fr-BE" b="1" dirty="0" err="1">
                <a:solidFill>
                  <a:schemeClr val="bg1">
                    <a:lumMod val="75000"/>
                  </a:schemeClr>
                </a:solidFill>
              </a:rPr>
              <a:t>Thuis</a:t>
            </a:r>
            <a:r>
              <a:rPr lang="fr-BE" b="1" dirty="0">
                <a:solidFill>
                  <a:schemeClr val="bg1">
                    <a:lumMod val="75000"/>
                  </a:schemeClr>
                </a:solidFill>
              </a:rPr>
              <a:t>)verpleegkundige</a:t>
            </a:r>
          </a:p>
          <a:p>
            <a:endParaRPr lang="fr-BE" dirty="0">
              <a:solidFill>
                <a:schemeClr val="bg1">
                  <a:lumMod val="75000"/>
                </a:schemeClr>
              </a:solidFill>
            </a:endParaRP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Komt bij de ptn thuis</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Hoort veel en ziet veel</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Zet soms medicatie klaar</a:t>
            </a:r>
          </a:p>
          <a:p>
            <a:pPr marL="285750" indent="-285750">
              <a:buClr>
                <a:schemeClr val="bg1">
                  <a:lumMod val="65000"/>
                </a:schemeClr>
              </a:buClr>
              <a:buSzPct val="120000"/>
              <a:buFont typeface="Wingdings" pitchFamily="2" charset="2"/>
              <a:buChar char="§"/>
            </a:pPr>
            <a:r>
              <a:rPr lang="nl-BE" dirty="0">
                <a:solidFill>
                  <a:schemeClr val="bg1">
                    <a:lumMod val="75000"/>
                  </a:schemeClr>
                </a:solidFill>
              </a:rPr>
              <a:t>Merkt bijwerkingen op</a:t>
            </a:r>
          </a:p>
          <a:p>
            <a:pPr marL="285750" indent="-285750">
              <a:buFontTx/>
              <a:buChar char="-"/>
            </a:pPr>
            <a:endParaRPr lang="fr-BE" sz="1400" dirty="0">
              <a:solidFill>
                <a:schemeClr val="bg1">
                  <a:lumMod val="75000"/>
                </a:schemeClr>
              </a:solidFill>
            </a:endParaRPr>
          </a:p>
        </p:txBody>
      </p:sp>
      <p:sp>
        <p:nvSpPr>
          <p:cNvPr id="22" name="ZoneTexte 20"/>
          <p:cNvSpPr txBox="1"/>
          <p:nvPr/>
        </p:nvSpPr>
        <p:spPr>
          <a:xfrm>
            <a:off x="6012160" y="2361074"/>
            <a:ext cx="2619030" cy="707886"/>
          </a:xfrm>
          <a:prstGeom prst="rect">
            <a:avLst/>
          </a:prstGeom>
          <a:noFill/>
        </p:spPr>
        <p:txBody>
          <a:bodyPr wrap="square" rtlCol="0">
            <a:spAutoFit/>
          </a:bodyPr>
          <a:lstStyle/>
          <a:p>
            <a:pPr algn="ctr"/>
            <a:r>
              <a:rPr lang="fr-BE" sz="4000" b="1" dirty="0" err="1">
                <a:solidFill>
                  <a:srgbClr val="002060"/>
                </a:solidFill>
              </a:rPr>
              <a:t>Huisarts</a:t>
            </a:r>
            <a:endParaRPr lang="fr-BE" sz="4000" b="1" dirty="0">
              <a:solidFill>
                <a:srgbClr val="002060"/>
              </a:solidFill>
            </a:endParaRPr>
          </a:p>
        </p:txBody>
      </p:sp>
      <p:sp>
        <p:nvSpPr>
          <p:cNvPr id="23" name="ZoneTexte 21"/>
          <p:cNvSpPr txBox="1"/>
          <p:nvPr/>
        </p:nvSpPr>
        <p:spPr>
          <a:xfrm>
            <a:off x="2899131" y="1350709"/>
            <a:ext cx="3128666" cy="430887"/>
          </a:xfrm>
          <a:prstGeom prst="rect">
            <a:avLst/>
          </a:prstGeom>
          <a:noFill/>
        </p:spPr>
        <p:txBody>
          <a:bodyPr wrap="square" rtlCol="0">
            <a:spAutoFit/>
          </a:bodyPr>
          <a:lstStyle/>
          <a:p>
            <a:pPr algn="ctr"/>
            <a:r>
              <a:rPr lang="fr-BE" sz="2200" b="1" dirty="0" err="1">
                <a:solidFill>
                  <a:schemeClr val="bg1">
                    <a:lumMod val="75000"/>
                  </a:schemeClr>
                </a:solidFill>
              </a:rPr>
              <a:t>Patiënt</a:t>
            </a:r>
            <a:r>
              <a:rPr lang="fr-BE" sz="2200" b="1" dirty="0">
                <a:solidFill>
                  <a:schemeClr val="bg1">
                    <a:lumMod val="75000"/>
                  </a:schemeClr>
                </a:solidFill>
              </a:rPr>
              <a:t> </a:t>
            </a:r>
            <a:r>
              <a:rPr lang="fr-BE" sz="2200" b="1" dirty="0" err="1">
                <a:solidFill>
                  <a:schemeClr val="bg1">
                    <a:lumMod val="75000"/>
                  </a:schemeClr>
                </a:solidFill>
              </a:rPr>
              <a:t>staat</a:t>
            </a:r>
            <a:r>
              <a:rPr lang="fr-BE" sz="2200" b="1" dirty="0">
                <a:solidFill>
                  <a:schemeClr val="bg1">
                    <a:lumMod val="75000"/>
                  </a:schemeClr>
                </a:solidFill>
              </a:rPr>
              <a:t> </a:t>
            </a:r>
            <a:r>
              <a:rPr lang="fr-BE" sz="2200" b="1" dirty="0" err="1">
                <a:solidFill>
                  <a:schemeClr val="bg1">
                    <a:lumMod val="75000"/>
                  </a:schemeClr>
                </a:solidFill>
              </a:rPr>
              <a:t>centraal</a:t>
            </a:r>
            <a:r>
              <a:rPr lang="fr-BE" sz="2200" b="1" dirty="0">
                <a:solidFill>
                  <a:schemeClr val="bg1">
                    <a:lumMod val="75000"/>
                  </a:schemeClr>
                </a:solidFill>
              </a:rPr>
              <a:t>!</a:t>
            </a:r>
          </a:p>
        </p:txBody>
      </p:sp>
      <p:sp>
        <p:nvSpPr>
          <p:cNvPr id="24" name="Rectangle 23"/>
          <p:cNvSpPr/>
          <p:nvPr/>
        </p:nvSpPr>
        <p:spPr>
          <a:xfrm>
            <a:off x="4957374" y="1880710"/>
            <a:ext cx="3673816" cy="195338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2095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pPr algn="ctr"/>
            <a:r>
              <a:rPr lang="nl-BE" sz="3200" b="1" dirty="0">
                <a:solidFill>
                  <a:srgbClr val="0E6F78"/>
                </a:solidFill>
                <a:ea typeface="Tahoma" panose="020B0604030504040204" pitchFamily="34" charset="0"/>
                <a:cs typeface="Tahoma" panose="020B0604030504040204" pitchFamily="34" charset="0"/>
              </a:rPr>
              <a:t>Wat kan de huisarts doen?</a:t>
            </a:r>
            <a:endParaRPr lang="nl-BE" sz="3200" b="1" dirty="0">
              <a:solidFill>
                <a:srgbClr val="4B4B4B"/>
              </a:solidFill>
              <a:latin typeface="+mn-lt"/>
            </a:endParaRPr>
          </a:p>
        </p:txBody>
      </p:sp>
      <p:sp>
        <p:nvSpPr>
          <p:cNvPr id="4" name="Tijdelijke aanduiding voor inhoud 2"/>
          <p:cNvSpPr txBox="1">
            <a:spLocks/>
          </p:cNvSpPr>
          <p:nvPr/>
        </p:nvSpPr>
        <p:spPr>
          <a:xfrm>
            <a:off x="107505" y="1415756"/>
            <a:ext cx="8986840" cy="5109588"/>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hangingPunct="0">
              <a:lnSpc>
                <a:spcPct val="120000"/>
              </a:lnSpc>
              <a:spcBef>
                <a:spcPts val="1800"/>
              </a:spcBef>
              <a:buClr>
                <a:srgbClr val="002060"/>
              </a:buClr>
              <a:buSzPct val="100000"/>
              <a:buFont typeface="Wingdings" pitchFamily="2" charset="2"/>
              <a:buChar char="§"/>
              <a:defRPr/>
            </a:pPr>
            <a:r>
              <a:rPr lang="nl-BE" sz="4300" b="1" dirty="0">
                <a:solidFill>
                  <a:srgbClr val="4B4B4B"/>
                </a:solidFill>
              </a:rPr>
              <a:t>Afbouw van benzo’s: ook de apotheker op de hoogte brengen</a:t>
            </a:r>
          </a:p>
          <a:p>
            <a:pPr lvl="1" eaLnBrk="0" hangingPunct="0">
              <a:lnSpc>
                <a:spcPct val="120000"/>
              </a:lnSpc>
              <a:spcBef>
                <a:spcPts val="0"/>
              </a:spcBef>
              <a:buClr>
                <a:srgbClr val="002060"/>
              </a:buClr>
              <a:buSzPct val="100000"/>
              <a:buFont typeface="Wingdings" pitchFamily="2" charset="2"/>
              <a:buChar char="§"/>
              <a:defRPr/>
            </a:pPr>
            <a:r>
              <a:rPr lang="nl-BE" sz="3600" dirty="0">
                <a:solidFill>
                  <a:srgbClr val="4B4B4B"/>
                </a:solidFill>
              </a:rPr>
              <a:t>Apr. kan boodschap arts versterken naar de patiënt en mantelzorger toe</a:t>
            </a:r>
          </a:p>
          <a:p>
            <a:pPr lvl="1" eaLnBrk="0" hangingPunct="0">
              <a:lnSpc>
                <a:spcPct val="120000"/>
              </a:lnSpc>
              <a:spcBef>
                <a:spcPts val="0"/>
              </a:spcBef>
              <a:buClr>
                <a:srgbClr val="002060"/>
              </a:buClr>
              <a:buSzPct val="100000"/>
              <a:buFont typeface="Wingdings" pitchFamily="2" charset="2"/>
              <a:buChar char="§"/>
              <a:defRPr/>
            </a:pPr>
            <a:r>
              <a:rPr lang="nl-BE" sz="3600" dirty="0">
                <a:solidFill>
                  <a:srgbClr val="4B4B4B"/>
                </a:solidFill>
              </a:rPr>
              <a:t>Controle op ‘shoppen’ bij meerdere artsen</a:t>
            </a:r>
          </a:p>
          <a:p>
            <a:pPr lvl="1" eaLnBrk="0" hangingPunct="0">
              <a:lnSpc>
                <a:spcPct val="120000"/>
              </a:lnSpc>
              <a:spcBef>
                <a:spcPts val="0"/>
              </a:spcBef>
              <a:buClr>
                <a:srgbClr val="002060"/>
              </a:buClr>
              <a:buSzPct val="100000"/>
              <a:buFont typeface="Wingdings" pitchFamily="2" charset="2"/>
              <a:buChar char="§"/>
              <a:defRPr/>
            </a:pPr>
            <a:r>
              <a:rPr lang="nl-BE" sz="3600" dirty="0">
                <a:solidFill>
                  <a:srgbClr val="4B4B4B"/>
                </a:solidFill>
              </a:rPr>
              <a:t>GFD: controle op ‘shoppen’ in meerdere apotheken</a:t>
            </a:r>
          </a:p>
          <a:p>
            <a:pPr lvl="1" eaLnBrk="0" hangingPunct="0">
              <a:lnSpc>
                <a:spcPct val="120000"/>
              </a:lnSpc>
              <a:spcBef>
                <a:spcPts val="0"/>
              </a:spcBef>
              <a:buClr>
                <a:srgbClr val="002060"/>
              </a:buClr>
              <a:buSzPct val="100000"/>
              <a:buFont typeface="Wingdings" pitchFamily="2" charset="2"/>
              <a:buChar char="§"/>
              <a:defRPr/>
            </a:pPr>
            <a:r>
              <a:rPr lang="nl-BE" sz="3600" dirty="0">
                <a:solidFill>
                  <a:srgbClr val="4B4B4B"/>
                </a:solidFill>
              </a:rPr>
              <a:t>Afbouwen via magistraal</a:t>
            </a:r>
          </a:p>
          <a:p>
            <a:pPr lvl="0" eaLnBrk="0" fontAlgn="base" hangingPunct="0">
              <a:lnSpc>
                <a:spcPct val="120000"/>
              </a:lnSpc>
              <a:spcBef>
                <a:spcPts val="1800"/>
              </a:spcBef>
              <a:spcAft>
                <a:spcPct val="0"/>
              </a:spcAft>
              <a:buClr>
                <a:srgbClr val="002060"/>
              </a:buClr>
              <a:buSzPct val="100000"/>
              <a:buFont typeface="Wingdings" pitchFamily="2" charset="2"/>
              <a:buChar char="§"/>
              <a:defRPr/>
            </a:pPr>
            <a:r>
              <a:rPr lang="nl-BE" sz="4400" b="1" dirty="0">
                <a:solidFill>
                  <a:srgbClr val="4B4B4B"/>
                </a:solidFill>
              </a:rPr>
              <a:t>Bij opstart een stopdatum bepaald?</a:t>
            </a:r>
          </a:p>
          <a:p>
            <a:pPr lvl="1" eaLnBrk="0" fontAlgn="base" hangingPunct="0">
              <a:lnSpc>
                <a:spcPct val="120000"/>
              </a:lnSpc>
              <a:spcBef>
                <a:spcPts val="1800"/>
              </a:spcBef>
              <a:spcAft>
                <a:spcPct val="0"/>
              </a:spcAft>
              <a:buClr>
                <a:srgbClr val="002060"/>
              </a:buClr>
              <a:buSzPct val="100000"/>
              <a:buFont typeface="Wingdings" pitchFamily="2" charset="2"/>
              <a:buChar char="§"/>
              <a:defRPr/>
            </a:pPr>
            <a:r>
              <a:rPr lang="nl-BE" sz="3500" dirty="0">
                <a:solidFill>
                  <a:srgbClr val="4B4B4B"/>
                </a:solidFill>
              </a:rPr>
              <a:t>Schrijf op het VS </a:t>
            </a:r>
          </a:p>
          <a:p>
            <a:pPr eaLnBrk="0" fontAlgn="base" hangingPunct="0">
              <a:lnSpc>
                <a:spcPct val="120000"/>
              </a:lnSpc>
              <a:spcBef>
                <a:spcPts val="1800"/>
              </a:spcBef>
              <a:spcAft>
                <a:spcPct val="0"/>
              </a:spcAft>
              <a:buClr>
                <a:srgbClr val="002060"/>
              </a:buClr>
              <a:buSzPct val="100000"/>
              <a:buFont typeface="Wingdings" pitchFamily="2" charset="2"/>
              <a:buChar char="§"/>
              <a:defRPr/>
            </a:pPr>
            <a:r>
              <a:rPr lang="nl-BE" sz="4400" b="1" dirty="0">
                <a:solidFill>
                  <a:srgbClr val="4B4B4B"/>
                </a:solidFill>
              </a:rPr>
              <a:t>Start </a:t>
            </a:r>
            <a:r>
              <a:rPr lang="nl-BE" sz="4400" b="1" dirty="0" err="1">
                <a:solidFill>
                  <a:srgbClr val="4B4B4B"/>
                </a:solidFill>
              </a:rPr>
              <a:t>to</a:t>
            </a:r>
            <a:r>
              <a:rPr lang="nl-BE" sz="4400" b="1" dirty="0">
                <a:solidFill>
                  <a:srgbClr val="4B4B4B"/>
                </a:solidFill>
              </a:rPr>
              <a:t> Stop</a:t>
            </a:r>
          </a:p>
          <a:p>
            <a:pPr lvl="1" eaLnBrk="0" fontAlgn="base" hangingPunct="0">
              <a:lnSpc>
                <a:spcPct val="120000"/>
              </a:lnSpc>
              <a:spcBef>
                <a:spcPts val="0"/>
              </a:spcBef>
              <a:spcAft>
                <a:spcPct val="0"/>
              </a:spcAft>
              <a:buClr>
                <a:srgbClr val="002060"/>
              </a:buClr>
              <a:buSzPct val="100000"/>
              <a:buFont typeface="Wingdings" pitchFamily="2" charset="2"/>
              <a:buChar char="§"/>
              <a:defRPr/>
            </a:pPr>
            <a:r>
              <a:rPr lang="nl-BE" sz="3500" dirty="0">
                <a:solidFill>
                  <a:srgbClr val="4B4B4B"/>
                </a:solidFill>
              </a:rPr>
              <a:t>Schrijf op het VS: STS</a:t>
            </a:r>
          </a:p>
          <a:p>
            <a:pPr eaLnBrk="0" fontAlgn="base" hangingPunct="0">
              <a:lnSpc>
                <a:spcPct val="120000"/>
              </a:lnSpc>
              <a:spcBef>
                <a:spcPts val="1800"/>
              </a:spcBef>
              <a:spcAft>
                <a:spcPct val="0"/>
              </a:spcAft>
              <a:buClr>
                <a:srgbClr val="002060"/>
              </a:buClr>
              <a:buSzPct val="100000"/>
              <a:buFont typeface="Wingdings" pitchFamily="2" charset="2"/>
              <a:buChar char="§"/>
              <a:defRPr/>
            </a:pPr>
            <a:r>
              <a:rPr lang="nl-BE" sz="4400" b="1" dirty="0">
                <a:solidFill>
                  <a:srgbClr val="4B4B4B"/>
                </a:solidFill>
              </a:rPr>
              <a:t>Medicatieschema delen </a:t>
            </a:r>
          </a:p>
          <a:p>
            <a:pPr lvl="1" eaLnBrk="0" fontAlgn="base" hangingPunct="0">
              <a:lnSpc>
                <a:spcPct val="120000"/>
              </a:lnSpc>
              <a:spcBef>
                <a:spcPts val="1800"/>
              </a:spcBef>
              <a:spcAft>
                <a:spcPct val="0"/>
              </a:spcAft>
              <a:buClr>
                <a:srgbClr val="002060"/>
              </a:buClr>
              <a:buSzPct val="100000"/>
              <a:buFont typeface="Wingdings" pitchFamily="2" charset="2"/>
              <a:buChar char="§"/>
              <a:defRPr/>
            </a:pPr>
            <a:r>
              <a:rPr lang="nl-BE" sz="3600" dirty="0">
                <a:solidFill>
                  <a:srgbClr val="4B4B4B"/>
                </a:solidFill>
              </a:rPr>
              <a:t>= gedeelde verantwoordelijkheid arts en apr (op papier of via Vitalink)</a:t>
            </a:r>
          </a:p>
          <a:p>
            <a:pPr eaLnBrk="0" fontAlgn="base" hangingPunct="0">
              <a:lnSpc>
                <a:spcPct val="120000"/>
              </a:lnSpc>
              <a:spcBef>
                <a:spcPts val="1800"/>
              </a:spcBef>
              <a:spcAft>
                <a:spcPct val="0"/>
              </a:spcAft>
              <a:buClr>
                <a:srgbClr val="002060"/>
              </a:buClr>
              <a:buSzPct val="100000"/>
              <a:buFont typeface="Wingdings" pitchFamily="2" charset="2"/>
              <a:buChar char="§"/>
              <a:defRPr/>
            </a:pPr>
            <a:r>
              <a:rPr lang="nl-BE" sz="4400" b="1" dirty="0">
                <a:solidFill>
                  <a:srgbClr val="4B4B4B"/>
                </a:solidFill>
              </a:rPr>
              <a:t>Korte therapieduur</a:t>
            </a:r>
          </a:p>
          <a:p>
            <a:pPr lvl="1" eaLnBrk="0" hangingPunct="0">
              <a:lnSpc>
                <a:spcPct val="120000"/>
              </a:lnSpc>
              <a:spcBef>
                <a:spcPts val="1800"/>
              </a:spcBef>
              <a:buClr>
                <a:srgbClr val="002060"/>
              </a:buClr>
              <a:buSzPct val="100000"/>
              <a:buFont typeface="Wingdings" pitchFamily="2" charset="2"/>
              <a:buChar char="§"/>
              <a:defRPr/>
            </a:pPr>
            <a:r>
              <a:rPr lang="nl-BE" sz="3600" dirty="0">
                <a:solidFill>
                  <a:srgbClr val="4B4B4B"/>
                </a:solidFill>
              </a:rPr>
              <a:t>halve verpakking of 1 strip voorschrijven (doosje moet wel volledig worden betaald)</a:t>
            </a: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989" y="6226469"/>
            <a:ext cx="1406763" cy="432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170544"/>
            <a:ext cx="720000" cy="540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162356"/>
            <a:ext cx="2002065" cy="576000"/>
          </a:xfrm>
          <a:prstGeom prst="rect">
            <a:avLst/>
          </a:prstGeom>
        </p:spPr>
      </p:pic>
    </p:spTree>
    <p:extLst>
      <p:ext uri="{BB962C8B-B14F-4D97-AF65-F5344CB8AC3E}">
        <p14:creationId xmlns:p14="http://schemas.microsoft.com/office/powerpoint/2010/main" val="1981956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611" y="857250"/>
            <a:ext cx="7119646" cy="5143500"/>
          </a:xfrm>
          <a:prstGeom prst="rect">
            <a:avLst/>
          </a:prstGeom>
        </p:spPr>
      </p:pic>
    </p:spTree>
    <p:extLst>
      <p:ext uri="{BB962C8B-B14F-4D97-AF65-F5344CB8AC3E}">
        <p14:creationId xmlns:p14="http://schemas.microsoft.com/office/powerpoint/2010/main" val="1621443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b="1" dirty="0">
                <a:solidFill>
                  <a:srgbClr val="0E6F78"/>
                </a:solidFill>
                <a:ea typeface="Tahoma" panose="020B0604030504040204" pitchFamily="34" charset="0"/>
                <a:cs typeface="Tahoma" panose="020B0604030504040204" pitchFamily="34" charset="0"/>
              </a:rPr>
              <a:t>Sensibilisatiefilmpje</a:t>
            </a:r>
            <a:endParaRPr lang="nl-BE" sz="3200" dirty="0"/>
          </a:p>
        </p:txBody>
      </p:sp>
      <p:sp>
        <p:nvSpPr>
          <p:cNvPr id="3" name="Tijdelijke aanduiding voor inhoud 2"/>
          <p:cNvSpPr>
            <a:spLocks noGrp="1"/>
          </p:cNvSpPr>
          <p:nvPr>
            <p:ph idx="1"/>
          </p:nvPr>
        </p:nvSpPr>
        <p:spPr/>
        <p:txBody>
          <a:bodyPr>
            <a:normAutofit/>
          </a:bodyPr>
          <a:lstStyle/>
          <a:p>
            <a:pPr algn="just"/>
            <a:r>
              <a:rPr lang="nl-BE" sz="2400" dirty="0">
                <a:solidFill>
                  <a:srgbClr val="4B4B4B"/>
                </a:solidFill>
                <a:ea typeface="Tahoma" panose="020B0604030504040204" pitchFamily="34" charset="0"/>
                <a:cs typeface="Tahoma" panose="020B0604030504040204" pitchFamily="34" charset="0"/>
              </a:rPr>
              <a:t>Wat is jullie reactie op het filmpje?</a:t>
            </a:r>
          </a:p>
          <a:p>
            <a:pPr algn="just"/>
            <a:r>
              <a:rPr lang="nl-BE" sz="2400" dirty="0">
                <a:solidFill>
                  <a:srgbClr val="4B4B4B"/>
                </a:solidFill>
                <a:ea typeface="Tahoma" panose="020B0604030504040204" pitchFamily="34" charset="0"/>
                <a:cs typeface="Tahoma" panose="020B0604030504040204" pitchFamily="34" charset="0"/>
              </a:rPr>
              <a:t>Kunnen jullie een voorbeeld geven uit jullie dagelijkse praktijk waar patiënten hun slaapmiddel succesvol hebben kunnen afbouwen? </a:t>
            </a:r>
          </a:p>
          <a:p>
            <a:pPr lvl="1" algn="just"/>
            <a:r>
              <a:rPr lang="nl-BE" sz="2000" dirty="0">
                <a:solidFill>
                  <a:srgbClr val="4B4B4B"/>
                </a:solidFill>
                <a:ea typeface="Tahoma" panose="020B0604030504040204" pitchFamily="34" charset="0"/>
                <a:cs typeface="Tahoma" panose="020B0604030504040204" pitchFamily="34" charset="0"/>
              </a:rPr>
              <a:t>Wat was hun motivatie? </a:t>
            </a:r>
          </a:p>
          <a:p>
            <a:pPr lvl="1" algn="just"/>
            <a:r>
              <a:rPr lang="nl-BE" sz="2000" dirty="0">
                <a:solidFill>
                  <a:srgbClr val="4B4B4B"/>
                </a:solidFill>
                <a:ea typeface="Tahoma" panose="020B0604030504040204" pitchFamily="34" charset="0"/>
                <a:cs typeface="Tahoma" panose="020B0604030504040204" pitchFamily="34" charset="0"/>
              </a:rPr>
              <a:t>Wat zijn  mogelijke valkuilen?</a:t>
            </a:r>
          </a:p>
        </p:txBody>
      </p:sp>
      <p:pic>
        <p:nvPicPr>
          <p:cNvPr id="7"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413111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000" b="1" dirty="0">
                <a:solidFill>
                  <a:srgbClr val="0E6F78"/>
                </a:solidFill>
                <a:ea typeface="Tahoma" panose="020B0604030504040204" pitchFamily="34" charset="0"/>
                <a:cs typeface="Tahoma" panose="020B0604030504040204" pitchFamily="34" charset="0"/>
              </a:rPr>
              <a:t>Verloop MFO?</a:t>
            </a:r>
          </a:p>
        </p:txBody>
      </p:sp>
      <p:sp>
        <p:nvSpPr>
          <p:cNvPr id="3" name="Tijdelijke aanduiding voor inhoud 2"/>
          <p:cNvSpPr>
            <a:spLocks noGrp="1"/>
          </p:cNvSpPr>
          <p:nvPr>
            <p:ph idx="1"/>
          </p:nvPr>
        </p:nvSpPr>
        <p:spPr/>
        <p:txBody>
          <a:bodyPr>
            <a:normAutofit/>
          </a:bodyPr>
          <a:lstStyle/>
          <a:p>
            <a:r>
              <a:rPr lang="nl-BE" dirty="0">
                <a:solidFill>
                  <a:srgbClr val="4B4B4B"/>
                </a:solidFill>
                <a:ea typeface="Tahoma" pitchFamily="34" charset="0"/>
                <a:cs typeface="Tahoma" pitchFamily="34" charset="0"/>
              </a:rPr>
              <a:t>Inleiding</a:t>
            </a:r>
          </a:p>
          <a:p>
            <a:r>
              <a:rPr lang="nl-BE" dirty="0">
                <a:solidFill>
                  <a:srgbClr val="4B4B4B"/>
                </a:solidFill>
                <a:ea typeface="Tahoma" pitchFamily="34" charset="0"/>
                <a:cs typeface="Tahoma" pitchFamily="34" charset="0"/>
              </a:rPr>
              <a:t>Bespreken evaluatie MFO </a:t>
            </a:r>
            <a:endParaRPr lang="nl-BE" dirty="0">
              <a:solidFill>
                <a:srgbClr val="4B4B4B"/>
              </a:solidFill>
              <a:effectLst/>
              <a:ea typeface="Tahoma" pitchFamily="34" charset="0"/>
              <a:cs typeface="Tahoma" pitchFamily="34" charset="0"/>
            </a:endParaRPr>
          </a:p>
          <a:p>
            <a:r>
              <a:rPr lang="nl-BE" dirty="0">
                <a:solidFill>
                  <a:srgbClr val="4B4B4B"/>
                </a:solidFill>
                <a:ea typeface="Tahoma" pitchFamily="34" charset="0"/>
                <a:cs typeface="Tahoma" pitchFamily="34" charset="0"/>
              </a:rPr>
              <a:t>Casussen en richtvragen</a:t>
            </a:r>
          </a:p>
          <a:p>
            <a:r>
              <a:rPr lang="nl-BE" dirty="0">
                <a:solidFill>
                  <a:srgbClr val="4B4B4B"/>
                </a:solidFill>
                <a:ea typeface="Tahoma" pitchFamily="34" charset="0"/>
                <a:cs typeface="Tahoma" pitchFamily="34" charset="0"/>
              </a:rPr>
              <a:t>Slot</a:t>
            </a:r>
          </a:p>
          <a:p>
            <a:r>
              <a:rPr lang="nl-BE" dirty="0">
                <a:solidFill>
                  <a:srgbClr val="4B4B4B"/>
                </a:solidFill>
                <a:ea typeface="Tahoma" pitchFamily="34" charset="0"/>
                <a:cs typeface="Tahoma" pitchFamily="34" charset="0"/>
              </a:rPr>
              <a:t>Verslag</a:t>
            </a:r>
            <a:endParaRPr lang="nl-BE" dirty="0">
              <a:solidFill>
                <a:srgbClr val="4B4B4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483006"/>
            <a:ext cx="1657908" cy="1657908"/>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154116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b="1" dirty="0">
                <a:solidFill>
                  <a:srgbClr val="0E6F78"/>
                </a:solidFill>
                <a:ea typeface="Tahoma" panose="020B0604030504040204" pitchFamily="34" charset="0"/>
                <a:cs typeface="Tahoma" panose="020B0604030504040204" pitchFamily="34" charset="0"/>
              </a:rPr>
              <a:t>Evaluatie MFO?</a:t>
            </a:r>
            <a:endParaRPr lang="nl-BE" sz="3200" b="1" dirty="0"/>
          </a:p>
        </p:txBody>
      </p:sp>
      <p:sp>
        <p:nvSpPr>
          <p:cNvPr id="3" name="Tijdelijke aanduiding voor inhoud 2"/>
          <p:cNvSpPr>
            <a:spLocks noGrp="1"/>
          </p:cNvSpPr>
          <p:nvPr>
            <p:ph idx="1"/>
          </p:nvPr>
        </p:nvSpPr>
        <p:spPr/>
        <p:txBody>
          <a:bodyPr>
            <a:normAutofit/>
          </a:bodyPr>
          <a:lstStyle/>
          <a:p>
            <a:pPr marL="0" indent="0">
              <a:buNone/>
            </a:pPr>
            <a:r>
              <a:rPr lang="nl-BE" sz="2400" dirty="0">
                <a:solidFill>
                  <a:srgbClr val="4B4B4B"/>
                </a:solidFill>
              </a:rPr>
              <a:t>Om het effect van dit MFO te kunnen evalueren hebben we 4 korte vragenlijsten ontwikkeld (2 voor huisartsen en 2 voor apothekers – zie bijlage). </a:t>
            </a:r>
          </a:p>
          <a:p>
            <a:pPr lvl="1"/>
            <a:r>
              <a:rPr lang="nl-BE" sz="2000" u="sng" dirty="0">
                <a:solidFill>
                  <a:srgbClr val="4B4B4B"/>
                </a:solidFill>
              </a:rPr>
              <a:t>Vragenlijst 1</a:t>
            </a:r>
            <a:r>
              <a:rPr lang="nl-BE" sz="2000" dirty="0">
                <a:solidFill>
                  <a:srgbClr val="4B4B4B"/>
                </a:solidFill>
              </a:rPr>
              <a:t> : Er wordt gevraagd gedurende 3 maanden de ondernomen acties rond de afbouw van benzodiazepines bij te houden en het aantal patiënten. </a:t>
            </a:r>
          </a:p>
          <a:p>
            <a:pPr lvl="1"/>
            <a:r>
              <a:rPr lang="nl-BE" sz="2000" u="sng" dirty="0">
                <a:solidFill>
                  <a:srgbClr val="4B4B4B"/>
                </a:solidFill>
              </a:rPr>
              <a:t>Vragenlijst 2</a:t>
            </a:r>
            <a:r>
              <a:rPr lang="nl-BE" sz="2000" dirty="0">
                <a:solidFill>
                  <a:srgbClr val="4B4B4B"/>
                </a:solidFill>
              </a:rPr>
              <a:t> : Er wordt gevraagd gedurende 3 maand per patiënt die binnenkomt naar aanleiding van een valincident en die een benzodiazepine neemt de vraagjes in te vullen.</a:t>
            </a:r>
          </a:p>
          <a:p>
            <a:pPr lvl="1"/>
            <a:r>
              <a:rPr lang="nl-BE" sz="2000" dirty="0">
                <a:solidFill>
                  <a:srgbClr val="4B4B4B"/>
                </a:solidFill>
              </a:rPr>
              <a:t>Deze vragenlijsten kunnen eventueel aangevuld worden met vragen rond lokale afspraken die nu op het MFO worden gemaakt.</a:t>
            </a:r>
          </a:p>
          <a:p>
            <a:endParaRPr lang="nl-BE" dirty="0"/>
          </a:p>
        </p:txBody>
      </p:sp>
    </p:spTree>
    <p:extLst>
      <p:ext uri="{BB962C8B-B14F-4D97-AF65-F5344CB8AC3E}">
        <p14:creationId xmlns:p14="http://schemas.microsoft.com/office/powerpoint/2010/main" val="1717786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85900" y="1063229"/>
            <a:ext cx="6172200" cy="857250"/>
          </a:xfrm>
        </p:spPr>
        <p:txBody>
          <a:bodyPr>
            <a:normAutofit/>
          </a:bodyPr>
          <a:lstStyle/>
          <a:p>
            <a:r>
              <a:rPr lang="nl-BE" sz="3750" b="1" dirty="0">
                <a:solidFill>
                  <a:srgbClr val="0E6F78"/>
                </a:solidFill>
                <a:ea typeface="Tahoma" panose="020B0604030504040204" pitchFamily="34" charset="0"/>
                <a:cs typeface="Tahoma" panose="020B0604030504040204" pitchFamily="34" charset="0"/>
              </a:rPr>
              <a:t>6. Casussen</a:t>
            </a:r>
            <a:endParaRPr lang="nl-BE" sz="3750" b="1" dirty="0">
              <a:solidFill>
                <a:srgbClr val="4B4B4B"/>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469" y="2035969"/>
            <a:ext cx="3929063" cy="2786063"/>
          </a:xfrm>
          <a:prstGeom prst="rect">
            <a:avLst/>
          </a:prstGeom>
        </p:spPr>
      </p:pic>
      <p:pic>
        <p:nvPicPr>
          <p:cNvPr id="7"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684235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9652" y="2186862"/>
            <a:ext cx="6172200" cy="3024336"/>
          </a:xfrm>
          <a:ln w="12700">
            <a:solidFill>
              <a:schemeClr val="tx1"/>
            </a:solidFill>
          </a:ln>
        </p:spPr>
        <p:txBody>
          <a:bodyPr anchor="ctr">
            <a:normAutofit/>
          </a:bodyPr>
          <a:lstStyle/>
          <a:p>
            <a:pPr marL="0" indent="0" algn="ctr">
              <a:buNone/>
            </a:pPr>
            <a:r>
              <a:rPr lang="nl-BE" sz="1800" b="1" dirty="0">
                <a:solidFill>
                  <a:srgbClr val="0E6F78"/>
                </a:solidFill>
                <a:ea typeface="Tahoma" panose="020B0604030504040204" pitchFamily="34" charset="0"/>
                <a:cs typeface="Tahoma" panose="020B0604030504040204" pitchFamily="34" charset="0"/>
              </a:rPr>
              <a:t>Marie heeft het emotioneel zeer moeilijk.</a:t>
            </a:r>
          </a:p>
          <a:p>
            <a:pPr marL="0" indent="0" algn="ctr">
              <a:buNone/>
            </a:pPr>
            <a:r>
              <a:rPr lang="nl-BE" sz="1800" b="1" dirty="0">
                <a:solidFill>
                  <a:srgbClr val="0E6F78"/>
                </a:solidFill>
                <a:ea typeface="Tahoma" panose="020B0604030504040204" pitchFamily="34" charset="0"/>
                <a:cs typeface="Tahoma" panose="020B0604030504040204" pitchFamily="34" charset="0"/>
              </a:rPr>
              <a:t> </a:t>
            </a:r>
            <a:r>
              <a:rPr lang="nl-BE" sz="1875" dirty="0">
                <a:solidFill>
                  <a:srgbClr val="6B6B6B"/>
                </a:solidFill>
                <a:ea typeface="Tahoma" panose="020B0604030504040204" pitchFamily="34" charset="0"/>
                <a:cs typeface="Tahoma" panose="020B0604030504040204" pitchFamily="34" charset="0"/>
              </a:rPr>
              <a:t>Marie (78) is een kranige oude dame. Sinds het overlijden van haar echtgenoot 2 maanden geleden heeft ze het emotioneel zeer moeilijk. Vooral ‘s nachts valt het alleen zijn haar zwaar en ligt ze te piekeren over hoe het nu verder moet. Om haar toch wat nachtrust te gunnen schrijft haar huisarts haar </a:t>
            </a:r>
            <a:r>
              <a:rPr lang="nl-BE" sz="1875" dirty="0" err="1">
                <a:solidFill>
                  <a:srgbClr val="6B6B6B"/>
                </a:solidFill>
                <a:ea typeface="Tahoma" panose="020B0604030504040204" pitchFamily="34" charset="0"/>
                <a:cs typeface="Tahoma" panose="020B0604030504040204" pitchFamily="34" charset="0"/>
              </a:rPr>
              <a:t>Lormetazepam</a:t>
            </a:r>
            <a:r>
              <a:rPr lang="nl-BE" sz="1875" dirty="0">
                <a:solidFill>
                  <a:srgbClr val="6B6B6B"/>
                </a:solidFill>
                <a:ea typeface="Tahoma" panose="020B0604030504040204" pitchFamily="34" charset="0"/>
                <a:cs typeface="Tahoma" panose="020B0604030504040204" pitchFamily="34" charset="0"/>
              </a:rPr>
              <a:t> 2mg voor kortdurend gebruik voor. Met dit nieuwe voorschrift gaat ze naar haar apotheker. </a:t>
            </a:r>
            <a:endParaRPr lang="nl-BE" sz="1875" dirty="0">
              <a:solidFill>
                <a:srgbClr val="6B6B6B"/>
              </a:solidFill>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041472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85900" y="2057400"/>
            <a:ext cx="6172200" cy="3477834"/>
          </a:xfrm>
        </p:spPr>
        <p:txBody>
          <a:bodyPr>
            <a:noAutofit/>
          </a:bodyPr>
          <a:lstStyle/>
          <a:p>
            <a:pPr marL="334566" indent="-334566">
              <a:buFont typeface="+mj-lt"/>
              <a:buAutoNum type="arabicPeriod"/>
            </a:pPr>
            <a:r>
              <a:rPr lang="nl-BE" sz="1950" dirty="0">
                <a:solidFill>
                  <a:srgbClr val="4B4B4B"/>
                </a:solidFill>
                <a:ea typeface="Tahoma" panose="020B0604030504040204" pitchFamily="34" charset="0"/>
                <a:cs typeface="Tahoma" panose="020B0604030504040204" pitchFamily="34" charset="0"/>
              </a:rPr>
              <a:t>Welke niet-medicamenteuze adviezen kunnen we aan Marie geven alvorens te starten met een benzodiazepine?</a:t>
            </a:r>
          </a:p>
          <a:p>
            <a:pPr marL="334566" indent="-334566">
              <a:buFont typeface="+mj-lt"/>
              <a:buAutoNum type="arabicPeriod"/>
            </a:pPr>
            <a:r>
              <a:rPr lang="nl-BE" sz="1950" dirty="0">
                <a:solidFill>
                  <a:srgbClr val="4B4B4B"/>
                </a:solidFill>
                <a:ea typeface="Tahoma" panose="020B0604030504040204" pitchFamily="34" charset="0"/>
                <a:cs typeface="Tahoma" panose="020B0604030504040204" pitchFamily="34" charset="0"/>
              </a:rPr>
              <a:t>Wat vertel je als arts/apotheker aan je patiënt bij het eerste maal voorschrijven/afleveren van een benzodiazepine?</a:t>
            </a:r>
          </a:p>
          <a:p>
            <a:pPr marL="334566" indent="-334566">
              <a:buFont typeface="+mj-lt"/>
              <a:buAutoNum type="arabicPeriod"/>
            </a:pPr>
            <a:r>
              <a:rPr lang="nl-BE" sz="1950" dirty="0">
                <a:solidFill>
                  <a:srgbClr val="4B4B4B"/>
                </a:solidFill>
                <a:ea typeface="Tahoma" panose="020B0604030504040204" pitchFamily="34" charset="0"/>
                <a:cs typeface="Tahoma" panose="020B0604030504040204" pitchFamily="34" charset="0"/>
              </a:rPr>
              <a:t>Hoe kunnen we Marie informeren bij het voorschrijven/afleveren van een vervolgvoorschrift? </a:t>
            </a:r>
          </a:p>
          <a:p>
            <a:pPr marL="334566" indent="-334566">
              <a:buFont typeface="+mj-lt"/>
              <a:buAutoNum type="arabicPeriod"/>
            </a:pPr>
            <a:r>
              <a:rPr lang="nl-BE" sz="1950" dirty="0">
                <a:solidFill>
                  <a:srgbClr val="4B4B4B"/>
                </a:solidFill>
                <a:ea typeface="Tahoma" panose="020B0604030504040204" pitchFamily="34" charset="0"/>
                <a:cs typeface="Tahoma" panose="020B0604030504040204" pitchFamily="34" charset="0"/>
              </a:rPr>
              <a:t>Hoe zorgen we ervoor dat beide beroepsgroepen, artsen en apothekers, dezelfde boodschap brengen naar de patiënt?</a:t>
            </a:r>
          </a:p>
          <a:p>
            <a:endParaRPr lang="nl-BE" sz="1950" dirty="0">
              <a:solidFill>
                <a:srgbClr val="6B6B6B"/>
              </a:solidFill>
              <a:ea typeface="Tahoma" panose="020B0604030504040204" pitchFamily="34" charset="0"/>
              <a:cs typeface="Tahoma" panose="020B0604030504040204" pitchFamily="34" charset="0"/>
            </a:endParaRPr>
          </a:p>
          <a:p>
            <a:pPr marL="0" indent="0">
              <a:buNone/>
            </a:pPr>
            <a:endParaRPr lang="nl-BE" sz="1950" dirty="0">
              <a:solidFill>
                <a:srgbClr val="6B6B6B"/>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046602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269081" indent="-269081">
              <a:buFont typeface="Wingdings" pitchFamily="2" charset="2"/>
              <a:buChar char="§"/>
            </a:pPr>
            <a:r>
              <a:rPr lang="nl-BE" b="1" u="sng" dirty="0">
                <a:solidFill>
                  <a:srgbClr val="6B6B6B"/>
                </a:solidFill>
                <a:ea typeface="Tahoma" pitchFamily="34" charset="0"/>
                <a:cs typeface="Tahoma" pitchFamily="34" charset="0"/>
              </a:rPr>
              <a:t>Voorstellen</a:t>
            </a:r>
          </a:p>
          <a:p>
            <a:pPr lvl="1"/>
            <a:endParaRPr lang="nl-BE" sz="2700" dirty="0">
              <a:solidFill>
                <a:srgbClr val="6B6B6B"/>
              </a:solidFill>
            </a:endParaRPr>
          </a:p>
          <a:p>
            <a:pPr lvl="1"/>
            <a:endParaRPr lang="nl-BE" sz="2700" dirty="0">
              <a:solidFill>
                <a:srgbClr val="6B6B6B"/>
              </a:solidFill>
            </a:endParaRPr>
          </a:p>
          <a:p>
            <a:pPr marL="342900" lvl="1" indent="0">
              <a:buNone/>
            </a:pPr>
            <a:endParaRPr lang="nl-BE" sz="2700" dirty="0">
              <a:solidFill>
                <a:srgbClr val="6B6B6B"/>
              </a:solidFill>
            </a:endParaRPr>
          </a:p>
          <a:p>
            <a:pPr marL="269081" indent="-269081">
              <a:buFont typeface="Wingdings" pitchFamily="2" charset="2"/>
              <a:buChar char="§"/>
            </a:pPr>
            <a:r>
              <a:rPr lang="nl-BE" b="1" u="sng" dirty="0">
                <a:solidFill>
                  <a:srgbClr val="6B6B6B"/>
                </a:solidFill>
                <a:ea typeface="Tahoma" pitchFamily="34" charset="0"/>
                <a:cs typeface="Tahoma" pitchFamily="34" charset="0"/>
              </a:rPr>
              <a:t>Consensus </a:t>
            </a:r>
            <a:r>
              <a:rPr lang="nl-BE" b="1" u="sng" dirty="0">
                <a:solidFill>
                  <a:srgbClr val="6B6B6B"/>
                </a:solidFill>
                <a:ea typeface="Tahoma" pitchFamily="34" charset="0"/>
                <a:cs typeface="Tahoma" pitchFamily="34" charset="0"/>
                <a:sym typeface="Wingdings" pitchFamily="2" charset="2"/>
              </a:rPr>
              <a:t> Afspraak</a:t>
            </a:r>
            <a:endParaRPr lang="nl-BE" b="1" u="sng" dirty="0">
              <a:solidFill>
                <a:srgbClr val="6B6B6B"/>
              </a:solidFill>
              <a:ea typeface="Tahoma" pitchFamily="34" charset="0"/>
              <a:cs typeface="Tahoma" pitchFamily="34" charset="0"/>
            </a:endParaRPr>
          </a:p>
          <a:p>
            <a:pPr marL="0" indent="0">
              <a:buNone/>
            </a:pPr>
            <a:endParaRPr lang="nl-BE" sz="3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923513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547664" y="2186863"/>
            <a:ext cx="6164442" cy="2862318"/>
          </a:xfrm>
          <a:ln w="12700">
            <a:solidFill>
              <a:schemeClr val="tx1"/>
            </a:solidFill>
          </a:ln>
        </p:spPr>
        <p:txBody>
          <a:bodyPr anchor="ctr">
            <a:normAutofit/>
          </a:bodyPr>
          <a:lstStyle/>
          <a:p>
            <a:pPr marL="0" indent="0" algn="ctr">
              <a:buNone/>
            </a:pPr>
            <a:r>
              <a:rPr lang="nl-BE" sz="1950" b="1" dirty="0">
                <a:solidFill>
                  <a:srgbClr val="0E6F78"/>
                </a:solidFill>
                <a:ea typeface="Tahoma" panose="020B0604030504040204" pitchFamily="34" charset="0"/>
                <a:cs typeface="Tahoma" panose="020B0604030504040204" pitchFamily="34" charset="0"/>
              </a:rPr>
              <a:t>Marie neemt nu ondertussen al een paar maanden Lormetazepam 2mg.</a:t>
            </a:r>
          </a:p>
          <a:p>
            <a:pPr marL="0" indent="0" algn="ctr">
              <a:buNone/>
            </a:pPr>
            <a:r>
              <a:rPr lang="nl-BE" sz="1950" b="1" dirty="0">
                <a:solidFill>
                  <a:srgbClr val="0E6F78"/>
                </a:solidFill>
                <a:ea typeface="Tahoma" panose="020B0604030504040204" pitchFamily="34" charset="0"/>
                <a:cs typeface="Tahoma" panose="020B0604030504040204" pitchFamily="34" charset="0"/>
              </a:rPr>
              <a:t> </a:t>
            </a:r>
          </a:p>
          <a:p>
            <a:pPr marL="0" indent="0" algn="ctr">
              <a:buNone/>
            </a:pPr>
            <a:r>
              <a:rPr lang="nl-BE" sz="1875" dirty="0">
                <a:solidFill>
                  <a:srgbClr val="6B6B6B"/>
                </a:solidFill>
                <a:ea typeface="Tahoma" panose="020B0604030504040204" pitchFamily="34" charset="0"/>
                <a:cs typeface="Tahoma" panose="020B0604030504040204" pitchFamily="34" charset="0"/>
              </a:rPr>
              <a:t>Op een dag komt Marie naar de apotheek en wil graag een zalf tegen blauwe plekken en iets tegen de pijn. De apotheker begint wat door te vragen en Marie vertelt dat ze de vorige nacht gevallen is wanneer ze naar het toilet wou gaan.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700202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85763" indent="-385763">
              <a:spcAft>
                <a:spcPts val="90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Is dit verhaal herkenbaar? </a:t>
            </a:r>
          </a:p>
          <a:p>
            <a:pPr marL="385763" indent="-385763">
              <a:spcAft>
                <a:spcPts val="90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Wat doe je als apotheker/arts als een patiënt u vertelt dat hij/zij gevallen is, en je tegelijk vaststelt dat hij/zij een benzodiazepine neemt? </a:t>
            </a:r>
          </a:p>
          <a:p>
            <a:pPr marL="385763" indent="-385763">
              <a:buFont typeface="+mj-lt"/>
              <a:buAutoNum type="arabicPeriod"/>
            </a:pPr>
            <a:r>
              <a:rPr lang="nl-BE" sz="1950" dirty="0">
                <a:solidFill>
                  <a:srgbClr val="4B4B4B"/>
                </a:solidFill>
                <a:ea typeface="Tahoma" panose="020B0604030504040204" pitchFamily="34" charset="0"/>
                <a:cs typeface="Tahoma" panose="020B0604030504040204" pitchFamily="34" charset="0"/>
              </a:rPr>
              <a:t>Wat verwacht je als arts wat de apotheker in dit geval doet en vice versa?</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656651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269081" indent="-269081">
              <a:buFont typeface="Wingdings" pitchFamily="2" charset="2"/>
              <a:buChar char="§"/>
            </a:pPr>
            <a:r>
              <a:rPr lang="nl-BE" b="1" u="sng" dirty="0">
                <a:solidFill>
                  <a:srgbClr val="6B6B6B"/>
                </a:solidFill>
                <a:ea typeface="Tahoma" pitchFamily="34" charset="0"/>
                <a:cs typeface="Tahoma" pitchFamily="34" charset="0"/>
              </a:rPr>
              <a:t>Voorstellen</a:t>
            </a:r>
          </a:p>
          <a:p>
            <a:pPr lvl="1"/>
            <a:endParaRPr lang="nl-BE" sz="2700" dirty="0">
              <a:solidFill>
                <a:srgbClr val="6B6B6B"/>
              </a:solidFill>
            </a:endParaRPr>
          </a:p>
          <a:p>
            <a:pPr lvl="1"/>
            <a:endParaRPr lang="nl-BE" sz="2700" dirty="0">
              <a:solidFill>
                <a:srgbClr val="6B6B6B"/>
              </a:solidFill>
            </a:endParaRPr>
          </a:p>
          <a:p>
            <a:pPr marL="342900" lvl="1" indent="0">
              <a:buNone/>
            </a:pPr>
            <a:endParaRPr lang="nl-BE" sz="2700" dirty="0">
              <a:solidFill>
                <a:srgbClr val="6B6B6B"/>
              </a:solidFill>
            </a:endParaRPr>
          </a:p>
          <a:p>
            <a:pPr marL="269081" indent="-269081">
              <a:buFont typeface="Wingdings" pitchFamily="2" charset="2"/>
              <a:buChar char="§"/>
            </a:pPr>
            <a:r>
              <a:rPr lang="nl-BE" b="1" u="sng" dirty="0">
                <a:solidFill>
                  <a:srgbClr val="6B6B6B"/>
                </a:solidFill>
                <a:ea typeface="Tahoma" pitchFamily="34" charset="0"/>
                <a:cs typeface="Tahoma" pitchFamily="34" charset="0"/>
              </a:rPr>
              <a:t>Consensus </a:t>
            </a:r>
            <a:r>
              <a:rPr lang="nl-BE" b="1" u="sng" dirty="0">
                <a:solidFill>
                  <a:srgbClr val="6B6B6B"/>
                </a:solidFill>
                <a:ea typeface="Tahoma" pitchFamily="34" charset="0"/>
                <a:cs typeface="Tahoma" pitchFamily="34" charset="0"/>
                <a:sym typeface="Wingdings" pitchFamily="2" charset="2"/>
              </a:rPr>
              <a:t> Afspraak</a:t>
            </a:r>
            <a:endParaRPr lang="nl-BE" b="1" u="sng" dirty="0">
              <a:solidFill>
                <a:srgbClr val="6B6B6B"/>
              </a:solidFill>
              <a:ea typeface="Tahoma" pitchFamily="34" charset="0"/>
              <a:cs typeface="Tahoma" pitchFamily="34" charset="0"/>
            </a:endParaRPr>
          </a:p>
          <a:p>
            <a:pPr marL="0" indent="0">
              <a:buNone/>
            </a:pPr>
            <a:endParaRPr lang="nl-BE" sz="3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575877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93658" y="2240870"/>
            <a:ext cx="6264696" cy="3078341"/>
          </a:xfrm>
          <a:ln w="12700">
            <a:solidFill>
              <a:schemeClr val="tx1"/>
            </a:solidFill>
          </a:ln>
        </p:spPr>
        <p:txBody>
          <a:bodyPr anchor="ctr">
            <a:normAutofit lnSpcReduction="10000"/>
          </a:bodyPr>
          <a:lstStyle/>
          <a:p>
            <a:pPr marL="0" indent="0" algn="ctr">
              <a:buNone/>
            </a:pPr>
            <a:r>
              <a:rPr lang="nl-BE" sz="1800" b="1" dirty="0">
                <a:solidFill>
                  <a:srgbClr val="0E6F78"/>
                </a:solidFill>
                <a:ea typeface="Tahoma" panose="020B0604030504040204" pitchFamily="34" charset="0"/>
                <a:cs typeface="Tahoma" panose="020B0604030504040204" pitchFamily="34" charset="0"/>
              </a:rPr>
              <a:t>Er schuilt een groter probleem achter de val van Marie.</a:t>
            </a:r>
          </a:p>
          <a:p>
            <a:pPr marL="0" indent="0" algn="ctr">
              <a:buNone/>
            </a:pPr>
            <a:r>
              <a:rPr lang="nl-BE" sz="1800" b="1" dirty="0">
                <a:solidFill>
                  <a:srgbClr val="0E6F78"/>
                </a:solidFill>
                <a:ea typeface="Tahoma" panose="020B0604030504040204" pitchFamily="34" charset="0"/>
                <a:cs typeface="Tahoma" panose="020B0604030504040204" pitchFamily="34" charset="0"/>
              </a:rPr>
              <a:t> </a:t>
            </a:r>
          </a:p>
          <a:p>
            <a:pPr marL="0" indent="0" algn="ctr">
              <a:buNone/>
            </a:pPr>
            <a:r>
              <a:rPr lang="nl-BE" sz="1875" dirty="0">
                <a:solidFill>
                  <a:srgbClr val="6B6B6B"/>
                </a:solidFill>
                <a:ea typeface="Tahoma" panose="020B0604030504040204" pitchFamily="34" charset="0"/>
                <a:cs typeface="Tahoma" panose="020B0604030504040204" pitchFamily="34" charset="0"/>
              </a:rPr>
              <a:t>Naar aanleiding van haar val, besluit je als apotheker haar medicatiehistoriek eens grondig te bestuderen. Het valt je op dat de voorschriften van verschillende huisartsen komen.</a:t>
            </a:r>
          </a:p>
          <a:p>
            <a:pPr marL="0" indent="0" algn="ctr">
              <a:buNone/>
            </a:pPr>
            <a:endParaRPr lang="nl-BE" sz="1875" dirty="0">
              <a:solidFill>
                <a:srgbClr val="6B6B6B"/>
              </a:solidFill>
              <a:ea typeface="Tahoma" panose="020B0604030504040204" pitchFamily="34" charset="0"/>
              <a:cs typeface="Tahoma" panose="020B0604030504040204" pitchFamily="34" charset="0"/>
            </a:endParaRPr>
          </a:p>
          <a:p>
            <a:pPr marL="0" indent="0" algn="ctr">
              <a:buNone/>
            </a:pPr>
            <a:r>
              <a:rPr lang="nl-BE" sz="1875" dirty="0">
                <a:solidFill>
                  <a:srgbClr val="6B6B6B"/>
                </a:solidFill>
                <a:ea typeface="Tahoma" panose="020B0604030504040204" pitchFamily="34" charset="0"/>
                <a:cs typeface="Tahoma" panose="020B0604030504040204" pitchFamily="34" charset="0"/>
              </a:rPr>
              <a:t>Uit het GFD (Gedeeld Farmaceutisch Dossier) blijkt verder ook nog dat ze niet alleen bij verschillende huisartsen om voorschriften bedelt, maar deze medicatie ook bij verschillende apotheken gaat halen.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854080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2141820"/>
            <a:ext cx="7886700" cy="4351338"/>
          </a:xfrm>
        </p:spPr>
        <p:txBody>
          <a:bodyPr>
            <a:normAutofit/>
          </a:bodyPr>
          <a:lstStyle/>
          <a:p>
            <a:pPr marL="385763" indent="-385763">
              <a:spcAft>
                <a:spcPts val="90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Wat doe je als apotheker indien je merkt dat de voorschriften van (een) benzodiazepine(s) van verschillende artsen afkomstig zijn? </a:t>
            </a:r>
          </a:p>
          <a:p>
            <a:pPr marL="385763" indent="-385763">
              <a:spcAft>
                <a:spcPts val="90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Hoe ga je als arts/apotheker om met een patiënt zoals Marie die aan “medical shopping” doet?</a:t>
            </a:r>
          </a:p>
          <a:p>
            <a:pPr marL="385763" indent="-385763">
              <a:spcAft>
                <a:spcPts val="90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Hoe kunnen we als artsen en apothekers samenwerken om dergelijke patiënten op te volgen?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72289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7216" y="1376773"/>
            <a:ext cx="4114800" cy="440351"/>
          </a:xfrm>
        </p:spPr>
        <p:txBody>
          <a:bodyPr>
            <a:noAutofit/>
          </a:bodyPr>
          <a:lstStyle/>
          <a:p>
            <a:pPr marL="685800" indent="-685800" algn="ctr">
              <a:buFont typeface="+mj-lt"/>
              <a:buAutoNum type="arabicPeriod" startAt="2"/>
            </a:pPr>
            <a:r>
              <a:rPr lang="nl-BE" sz="3750" dirty="0">
                <a:solidFill>
                  <a:srgbClr val="0E6F78"/>
                </a:solidFill>
                <a:ea typeface="Tahoma" panose="020B0604030504040204" pitchFamily="34" charset="0"/>
                <a:cs typeface="Tahoma" panose="020B0604030504040204" pitchFamily="34" charset="0"/>
              </a:rPr>
              <a:t>Valpreventie</a:t>
            </a:r>
          </a:p>
        </p:txBody>
      </p:sp>
      <p:pic>
        <p:nvPicPr>
          <p:cNvPr id="5" name="Tijdelijke aanduiding voor afbeelding 4"/>
          <p:cNvPicPr>
            <a:picLocks noGrp="1" noChangeAspect="1"/>
          </p:cNvPicPr>
          <p:nvPr>
            <p:ph type="pic" idx="1"/>
          </p:nvPr>
        </p:nvPicPr>
        <p:blipFill>
          <a:blip r:embed="rId3">
            <a:extLst>
              <a:ext uri="{28A0092B-C50C-407E-A947-70E740481C1C}">
                <a14:useLocalDpi xmlns:a14="http://schemas.microsoft.com/office/drawing/2010/main" val="0"/>
              </a:ext>
            </a:extLst>
          </a:blip>
          <a:srcRect t="3378" b="3378"/>
          <a:stretch>
            <a:fillRect/>
          </a:stretch>
        </p:blipFill>
        <p:spPr>
          <a:xfrm>
            <a:off x="2844287" y="2230884"/>
            <a:ext cx="3400661" cy="2550496"/>
          </a:xfr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16589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269081" indent="-269081">
              <a:buFont typeface="Wingdings" pitchFamily="2" charset="2"/>
              <a:buChar char="§"/>
            </a:pPr>
            <a:r>
              <a:rPr lang="nl-BE" b="1" u="sng" dirty="0">
                <a:solidFill>
                  <a:srgbClr val="6B6B6B"/>
                </a:solidFill>
                <a:ea typeface="Tahoma" pitchFamily="34" charset="0"/>
                <a:cs typeface="Tahoma" pitchFamily="34" charset="0"/>
              </a:rPr>
              <a:t>Voorstellen</a:t>
            </a:r>
          </a:p>
          <a:p>
            <a:pPr lvl="1"/>
            <a:endParaRPr lang="nl-BE" sz="2700" dirty="0">
              <a:solidFill>
                <a:srgbClr val="6B6B6B"/>
              </a:solidFill>
            </a:endParaRPr>
          </a:p>
          <a:p>
            <a:pPr lvl="1"/>
            <a:endParaRPr lang="nl-BE" sz="2700" dirty="0">
              <a:solidFill>
                <a:srgbClr val="6B6B6B"/>
              </a:solidFill>
            </a:endParaRPr>
          </a:p>
          <a:p>
            <a:pPr marL="342900" lvl="1" indent="0">
              <a:buNone/>
            </a:pPr>
            <a:endParaRPr lang="nl-BE" sz="2700" dirty="0">
              <a:solidFill>
                <a:srgbClr val="6B6B6B"/>
              </a:solidFill>
            </a:endParaRPr>
          </a:p>
          <a:p>
            <a:pPr marL="269081" indent="-269081">
              <a:buFont typeface="Wingdings" pitchFamily="2" charset="2"/>
              <a:buChar char="§"/>
            </a:pPr>
            <a:r>
              <a:rPr lang="nl-BE" b="1" u="sng" dirty="0">
                <a:solidFill>
                  <a:srgbClr val="6B6B6B"/>
                </a:solidFill>
                <a:ea typeface="Tahoma" pitchFamily="34" charset="0"/>
                <a:cs typeface="Tahoma" pitchFamily="34" charset="0"/>
              </a:rPr>
              <a:t>Consensus </a:t>
            </a:r>
            <a:r>
              <a:rPr lang="nl-BE" b="1" u="sng" dirty="0">
                <a:solidFill>
                  <a:srgbClr val="6B6B6B"/>
                </a:solidFill>
                <a:ea typeface="Tahoma" pitchFamily="34" charset="0"/>
                <a:cs typeface="Tahoma" pitchFamily="34" charset="0"/>
                <a:sym typeface="Wingdings" pitchFamily="2" charset="2"/>
              </a:rPr>
              <a:t> Afspraak</a:t>
            </a:r>
            <a:endParaRPr lang="nl-BE" b="1" u="sng" dirty="0">
              <a:solidFill>
                <a:srgbClr val="6B6B6B"/>
              </a:solidFill>
              <a:ea typeface="Tahoma" pitchFamily="34" charset="0"/>
              <a:cs typeface="Tahoma" pitchFamily="34" charset="0"/>
            </a:endParaRPr>
          </a:p>
          <a:p>
            <a:pPr marL="0" indent="0">
              <a:buNone/>
            </a:pPr>
            <a:endParaRPr lang="nl-BE" sz="3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530414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572426" y="1538243"/>
            <a:ext cx="6085674" cy="3888979"/>
          </a:xfrm>
          <a:ln w="12700">
            <a:solidFill>
              <a:schemeClr val="tx1"/>
            </a:solidFill>
          </a:ln>
        </p:spPr>
        <p:txBody>
          <a:bodyPr anchor="ctr">
            <a:normAutofit fontScale="55000" lnSpcReduction="20000"/>
          </a:bodyPr>
          <a:lstStyle/>
          <a:p>
            <a:pPr marL="0" indent="0" algn="ctr">
              <a:lnSpc>
                <a:spcPct val="120000"/>
              </a:lnSpc>
              <a:spcBef>
                <a:spcPts val="450"/>
              </a:spcBef>
              <a:buNone/>
            </a:pPr>
            <a:r>
              <a:rPr lang="nl-BE" b="1" dirty="0">
                <a:solidFill>
                  <a:srgbClr val="0E6F78"/>
                </a:solidFill>
                <a:ea typeface="Tahoma" panose="020B0604030504040204" pitchFamily="34" charset="0"/>
                <a:cs typeface="Tahoma" panose="020B0604030504040204" pitchFamily="34" charset="0"/>
              </a:rPr>
              <a:t>Marie is ondertussen al meerdere keren gevallen. Haar laatste val resulteerde zelfs in een polsfractuur. Het ziekenhuis gaf haar het advies een bezoek te brengen aan de valkliniek.</a:t>
            </a:r>
          </a:p>
          <a:p>
            <a:pPr marL="0" indent="0">
              <a:lnSpc>
                <a:spcPct val="120000"/>
              </a:lnSpc>
              <a:spcBef>
                <a:spcPts val="450"/>
              </a:spcBef>
              <a:buNone/>
            </a:pPr>
            <a:endParaRPr lang="nl-BE" sz="1950" dirty="0">
              <a:solidFill>
                <a:srgbClr val="6B6B6B"/>
              </a:solidFill>
              <a:ea typeface="Tahoma" panose="020B0604030504040204" pitchFamily="34" charset="0"/>
              <a:cs typeface="Tahoma" panose="020B0604030504040204" pitchFamily="34" charset="0"/>
            </a:endParaRPr>
          </a:p>
          <a:p>
            <a:pPr marL="0" indent="0" algn="just">
              <a:lnSpc>
                <a:spcPct val="120000"/>
              </a:lnSpc>
              <a:spcBef>
                <a:spcPts val="450"/>
              </a:spcBef>
              <a:buNone/>
            </a:pPr>
            <a:r>
              <a:rPr lang="nl-BE" sz="2200" dirty="0">
                <a:solidFill>
                  <a:srgbClr val="6B6B6B"/>
                </a:solidFill>
                <a:ea typeface="Tahoma" panose="020B0604030504040204" pitchFamily="34" charset="0"/>
                <a:cs typeface="Tahoma" panose="020B0604030504040204" pitchFamily="34" charset="0"/>
              </a:rPr>
              <a:t>De geriater in de valkliniek geeft Marie de volgende raad om haar valrisico te beperken: </a:t>
            </a:r>
          </a:p>
          <a:p>
            <a:pPr indent="-191691" algn="just">
              <a:lnSpc>
                <a:spcPct val="120000"/>
              </a:lnSpc>
              <a:spcBef>
                <a:spcPts val="450"/>
              </a:spcBef>
            </a:pPr>
            <a:r>
              <a:rPr lang="nl-BE" sz="2200" dirty="0">
                <a:solidFill>
                  <a:srgbClr val="6B6B6B"/>
                </a:solidFill>
                <a:ea typeface="Tahoma" panose="020B0604030504040204" pitchFamily="34" charset="0"/>
                <a:cs typeface="Tahoma" panose="020B0604030504040204" pitchFamily="34" charset="0"/>
              </a:rPr>
              <a:t>Oefentherapie</a:t>
            </a:r>
          </a:p>
          <a:p>
            <a:pPr indent="-191691" algn="just">
              <a:lnSpc>
                <a:spcPct val="120000"/>
              </a:lnSpc>
              <a:spcBef>
                <a:spcPts val="450"/>
              </a:spcBef>
            </a:pPr>
            <a:r>
              <a:rPr lang="nl-BE" sz="2200" dirty="0">
                <a:solidFill>
                  <a:srgbClr val="6B6B6B"/>
                </a:solidFill>
                <a:ea typeface="Tahoma" panose="020B0604030504040204" pitchFamily="34" charset="0"/>
                <a:cs typeface="Tahoma" panose="020B0604030504040204" pitchFamily="34" charset="0"/>
              </a:rPr>
              <a:t>Bezoek aan de oogarts</a:t>
            </a:r>
          </a:p>
          <a:p>
            <a:pPr indent="-191691" algn="just">
              <a:lnSpc>
                <a:spcPct val="120000"/>
              </a:lnSpc>
              <a:spcBef>
                <a:spcPts val="450"/>
              </a:spcBef>
            </a:pPr>
            <a:r>
              <a:rPr lang="nl-BE" sz="2200" dirty="0">
                <a:solidFill>
                  <a:srgbClr val="6B6B6B"/>
                </a:solidFill>
                <a:ea typeface="Tahoma" panose="020B0604030504040204" pitchFamily="34" charset="0"/>
                <a:cs typeface="Tahoma" panose="020B0604030504040204" pitchFamily="34" charset="0"/>
              </a:rPr>
              <a:t>Aanpassen veilige thuisomgeving: thuisbezoek ergotherapeut</a:t>
            </a:r>
          </a:p>
          <a:p>
            <a:pPr indent="-191691" algn="just">
              <a:lnSpc>
                <a:spcPct val="120000"/>
              </a:lnSpc>
              <a:spcBef>
                <a:spcPts val="450"/>
              </a:spcBef>
            </a:pPr>
            <a:r>
              <a:rPr lang="nl-BE" sz="2200" dirty="0">
                <a:solidFill>
                  <a:srgbClr val="6B6B6B"/>
                </a:solidFill>
                <a:ea typeface="Tahoma" panose="020B0604030504040204" pitchFamily="34" charset="0"/>
                <a:cs typeface="Tahoma" panose="020B0604030504040204" pitchFamily="34" charset="0"/>
              </a:rPr>
              <a:t>Afbouwen slaapmedicatie </a:t>
            </a:r>
          </a:p>
          <a:p>
            <a:pPr marL="0" indent="0" algn="just">
              <a:lnSpc>
                <a:spcPct val="120000"/>
              </a:lnSpc>
              <a:spcBef>
                <a:spcPts val="450"/>
              </a:spcBef>
              <a:buNone/>
            </a:pPr>
            <a:r>
              <a:rPr lang="nl-BE" sz="2200" dirty="0">
                <a:solidFill>
                  <a:srgbClr val="6B6B6B"/>
                </a:solidFill>
                <a:ea typeface="Tahoma" panose="020B0604030504040204" pitchFamily="34" charset="0"/>
                <a:cs typeface="Tahoma" panose="020B0604030504040204" pitchFamily="34" charset="0"/>
              </a:rPr>
              <a:t>Dit laatste zou haar veel alerter maken en zal haar risico op vallen verminderen. </a:t>
            </a:r>
          </a:p>
          <a:p>
            <a:pPr marL="0" indent="0" algn="just">
              <a:lnSpc>
                <a:spcPct val="120000"/>
              </a:lnSpc>
              <a:spcBef>
                <a:spcPts val="450"/>
              </a:spcBef>
              <a:buNone/>
            </a:pPr>
            <a:r>
              <a:rPr lang="nl-BE" sz="2200" dirty="0">
                <a:solidFill>
                  <a:srgbClr val="6B6B6B"/>
                </a:solidFill>
                <a:ea typeface="Tahoma" panose="020B0604030504040204" pitchFamily="34" charset="0"/>
                <a:cs typeface="Tahoma" panose="020B0604030504040204" pitchFamily="34" charset="0"/>
              </a:rPr>
              <a:t>Haar huisarts krijgt een brief van de geriater met alle adviezen en met de vraag om samen met Marie te bekijken hoe haar slaapmedicatie kan worden afgebouwd. Marie wil hier echter niet van horen. Ze is niet van plan hele nachten wakker te liggen en ook haar kinderen vinden dit maar een slecht idee…</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474" y="278153"/>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441" y="5772594"/>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5513" y="5732094"/>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0" y="5732094"/>
            <a:ext cx="1501549" cy="432000"/>
          </a:xfrm>
          <a:prstGeom prst="rect">
            <a:avLst/>
          </a:prstGeom>
        </p:spPr>
      </p:pic>
    </p:spTree>
    <p:extLst>
      <p:ext uri="{BB962C8B-B14F-4D97-AF65-F5344CB8AC3E}">
        <p14:creationId xmlns:p14="http://schemas.microsoft.com/office/powerpoint/2010/main" val="3841165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85900" y="2057400"/>
            <a:ext cx="6172200" cy="3693858"/>
          </a:xfrm>
        </p:spPr>
        <p:txBody>
          <a:bodyPr>
            <a:normAutofit lnSpcReduction="10000"/>
          </a:bodyPr>
          <a:lstStyle/>
          <a:p>
            <a:pPr marL="385763" indent="-385763">
              <a:spcAft>
                <a:spcPts val="45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Is dit verhaal herkenbaar?</a:t>
            </a:r>
          </a:p>
          <a:p>
            <a:pPr marL="385763" indent="-385763">
              <a:spcAft>
                <a:spcPts val="45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Hoe reageer je wanneer een patiënt niet open staat voor stoppen van het benzodiazepine? </a:t>
            </a:r>
          </a:p>
          <a:p>
            <a:pPr marL="385763" indent="-385763">
              <a:spcAft>
                <a:spcPts val="45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Welke elementen moeten in het gesprek aanwezig zijn om stoppen succesvol ter sprake te brengen? </a:t>
            </a:r>
          </a:p>
          <a:p>
            <a:pPr marL="385763" indent="-385763">
              <a:spcAft>
                <a:spcPts val="450"/>
              </a:spcAft>
              <a:buFont typeface="+mj-lt"/>
              <a:buAutoNum type="arabicPeriod"/>
            </a:pPr>
            <a:r>
              <a:rPr lang="nl-BE" sz="1950" dirty="0">
                <a:solidFill>
                  <a:srgbClr val="4B4B4B"/>
                </a:solidFill>
                <a:ea typeface="Tahoma" panose="020B0604030504040204" pitchFamily="34" charset="0"/>
                <a:cs typeface="Tahoma" panose="020B0604030504040204" pitchFamily="34" charset="0"/>
              </a:rPr>
              <a:t>Welke afspraken kunnen we tussen huisartsen en apothekers hieromtrent maken? Op welke manier communiceren we hierover?</a:t>
            </a:r>
          </a:p>
          <a:p>
            <a:pPr marL="0" indent="0" algn="just">
              <a:buNone/>
            </a:pPr>
            <a:endParaRPr lang="nl-BE" sz="1200" dirty="0">
              <a:solidFill>
                <a:srgbClr val="6B6B6B"/>
              </a:solidFill>
              <a:ea typeface="Tahoma" panose="020B0604030504040204" pitchFamily="34" charset="0"/>
              <a:cs typeface="Tahoma" panose="020B0604030504040204" pitchFamily="34" charset="0"/>
            </a:endParaRPr>
          </a:p>
          <a:p>
            <a:pPr marL="0" indent="0" algn="just">
              <a:buNone/>
            </a:pPr>
            <a:r>
              <a:rPr lang="nl-BE" sz="1800" b="1" u="sng" dirty="0">
                <a:solidFill>
                  <a:srgbClr val="0E6F78"/>
                </a:solidFill>
              </a:rPr>
              <a:t>TIP</a:t>
            </a:r>
            <a:r>
              <a:rPr lang="nl-BE" sz="1800" dirty="0">
                <a:solidFill>
                  <a:srgbClr val="0E6F78"/>
                </a:solidFill>
              </a:rPr>
              <a:t>: Gebruik de educatiebrochure </a:t>
            </a:r>
            <a:r>
              <a:rPr lang="nl-BE" sz="1800" u="sng" dirty="0">
                <a:solidFill>
                  <a:srgbClr val="0E6F78"/>
                </a:solidFill>
                <a:hlinkClick r:id="rId3"/>
              </a:rPr>
              <a:t>‘Van slaappillen kan je vallen’</a:t>
            </a:r>
            <a:r>
              <a:rPr lang="nl-BE" sz="1800" dirty="0">
                <a:solidFill>
                  <a:srgbClr val="0E6F78"/>
                </a:solidFill>
              </a:rPr>
              <a:t> om je patiënt te motiveren.</a:t>
            </a:r>
          </a:p>
          <a:p>
            <a:pPr marL="0" indent="0" algn="just">
              <a:buNone/>
            </a:pPr>
            <a:endParaRPr lang="nl-BE" sz="1650" dirty="0">
              <a:solidFill>
                <a:srgbClr val="0E6F78"/>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512290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269081" indent="-269081">
              <a:buFont typeface="Wingdings" pitchFamily="2" charset="2"/>
              <a:buChar char="§"/>
            </a:pPr>
            <a:r>
              <a:rPr lang="nl-BE" b="1" u="sng" dirty="0">
                <a:solidFill>
                  <a:srgbClr val="6B6B6B"/>
                </a:solidFill>
                <a:ea typeface="Tahoma" pitchFamily="34" charset="0"/>
                <a:cs typeface="Tahoma" pitchFamily="34" charset="0"/>
              </a:rPr>
              <a:t>Voorstellen</a:t>
            </a:r>
          </a:p>
          <a:p>
            <a:pPr lvl="1"/>
            <a:endParaRPr lang="nl-BE" sz="2700" dirty="0">
              <a:solidFill>
                <a:srgbClr val="6B6B6B"/>
              </a:solidFill>
            </a:endParaRPr>
          </a:p>
          <a:p>
            <a:pPr lvl="1"/>
            <a:endParaRPr lang="nl-BE" sz="2700" dirty="0">
              <a:solidFill>
                <a:srgbClr val="6B6B6B"/>
              </a:solidFill>
            </a:endParaRPr>
          </a:p>
          <a:p>
            <a:pPr marL="342900" lvl="1" indent="0">
              <a:buNone/>
            </a:pPr>
            <a:endParaRPr lang="nl-BE" sz="2700" dirty="0">
              <a:solidFill>
                <a:srgbClr val="6B6B6B"/>
              </a:solidFill>
            </a:endParaRPr>
          </a:p>
          <a:p>
            <a:pPr marL="269081" indent="-269081">
              <a:buFont typeface="Wingdings" pitchFamily="2" charset="2"/>
              <a:buChar char="§"/>
            </a:pPr>
            <a:r>
              <a:rPr lang="nl-BE" b="1" u="sng" dirty="0">
                <a:solidFill>
                  <a:srgbClr val="6B6B6B"/>
                </a:solidFill>
                <a:ea typeface="Tahoma" pitchFamily="34" charset="0"/>
                <a:cs typeface="Tahoma" pitchFamily="34" charset="0"/>
              </a:rPr>
              <a:t>Consensus </a:t>
            </a:r>
            <a:r>
              <a:rPr lang="nl-BE" b="1" u="sng" dirty="0">
                <a:solidFill>
                  <a:srgbClr val="6B6B6B"/>
                </a:solidFill>
                <a:ea typeface="Tahoma" pitchFamily="34" charset="0"/>
                <a:cs typeface="Tahoma" pitchFamily="34" charset="0"/>
                <a:sym typeface="Wingdings" pitchFamily="2" charset="2"/>
              </a:rPr>
              <a:t> Afspraak</a:t>
            </a:r>
            <a:endParaRPr lang="nl-BE" b="1" u="sng" dirty="0">
              <a:solidFill>
                <a:srgbClr val="6B6B6B"/>
              </a:solidFill>
              <a:ea typeface="Tahoma" pitchFamily="34" charset="0"/>
              <a:cs typeface="Tahoma" pitchFamily="34" charset="0"/>
            </a:endParaRPr>
          </a:p>
          <a:p>
            <a:pPr marL="0" indent="0">
              <a:buNone/>
            </a:pPr>
            <a:endParaRPr lang="nl-BE" sz="3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149898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93658" y="2186862"/>
            <a:ext cx="6172200" cy="3024336"/>
          </a:xfrm>
          <a:ln w="12700">
            <a:solidFill>
              <a:schemeClr val="tx1"/>
            </a:solidFill>
          </a:ln>
        </p:spPr>
        <p:txBody>
          <a:bodyPr anchor="ctr">
            <a:normAutofit/>
          </a:bodyPr>
          <a:lstStyle/>
          <a:p>
            <a:pPr marL="0" indent="0" algn="ctr">
              <a:buNone/>
            </a:pPr>
            <a:r>
              <a:rPr lang="nl-BE" sz="1800" b="1" dirty="0">
                <a:solidFill>
                  <a:srgbClr val="0E6F78"/>
                </a:solidFill>
                <a:ea typeface="Tahoma" panose="020B0604030504040204" pitchFamily="34" charset="0"/>
                <a:cs typeface="Tahoma" panose="020B0604030504040204" pitchFamily="34" charset="0"/>
              </a:rPr>
              <a:t>Marie wil </a:t>
            </a:r>
            <a:r>
              <a:rPr lang="nl-BE" sz="1800" b="1">
                <a:solidFill>
                  <a:srgbClr val="0E6F78"/>
                </a:solidFill>
                <a:ea typeface="Tahoma" panose="020B0604030504040204" pitchFamily="34" charset="0"/>
                <a:cs typeface="Tahoma" panose="020B0604030504040204" pitchFamily="34" charset="0"/>
              </a:rPr>
              <a:t>toch stoppen.</a:t>
            </a:r>
            <a:endParaRPr lang="nl-BE" sz="1800" b="1" dirty="0">
              <a:solidFill>
                <a:srgbClr val="0E6F78"/>
              </a:solidFill>
              <a:ea typeface="Tahoma" panose="020B0604030504040204" pitchFamily="34" charset="0"/>
              <a:cs typeface="Tahoma" panose="020B0604030504040204" pitchFamily="34" charset="0"/>
            </a:endParaRPr>
          </a:p>
          <a:p>
            <a:pPr marL="0" indent="0" algn="ctr">
              <a:buNone/>
            </a:pPr>
            <a:r>
              <a:rPr lang="nl-BE" sz="1800" b="1" dirty="0">
                <a:solidFill>
                  <a:srgbClr val="0E6F78"/>
                </a:solidFill>
                <a:ea typeface="Tahoma" panose="020B0604030504040204" pitchFamily="34" charset="0"/>
                <a:cs typeface="Tahoma" panose="020B0604030504040204" pitchFamily="34" charset="0"/>
              </a:rPr>
              <a:t> </a:t>
            </a:r>
          </a:p>
          <a:p>
            <a:pPr marL="0" indent="0" algn="ctr">
              <a:buNone/>
            </a:pPr>
            <a:r>
              <a:rPr lang="nl-BE" sz="1875" dirty="0">
                <a:solidFill>
                  <a:srgbClr val="6B6B6B"/>
                </a:solidFill>
              </a:rPr>
              <a:t>Marie haar buurvrouw vertelt haar dat ze gestopt is met haar slaappillen. Sindsdien voelt ze zich een stuk beter. Ze is minder suf en doet opnieuw heel wat activiteiten met de seniorenclub. </a:t>
            </a:r>
          </a:p>
          <a:p>
            <a:pPr marL="0" indent="0" algn="ctr">
              <a:buNone/>
            </a:pPr>
            <a:endParaRPr lang="nl-BE" sz="1875" dirty="0">
              <a:solidFill>
                <a:srgbClr val="6B6B6B"/>
              </a:solidFill>
            </a:endParaRPr>
          </a:p>
          <a:p>
            <a:pPr marL="0" indent="0" algn="ctr">
              <a:buNone/>
            </a:pPr>
            <a:r>
              <a:rPr lang="nl-BE" sz="1875" dirty="0">
                <a:solidFill>
                  <a:srgbClr val="6B6B6B"/>
                </a:solidFill>
              </a:rPr>
              <a:t>Marie wil nu ook stoppen met haar slaappillen en kaart dit aan bij haar huisarts.</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442417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85646" y="2078850"/>
            <a:ext cx="6172200" cy="3726414"/>
          </a:xfrm>
        </p:spPr>
        <p:txBody>
          <a:bodyPr>
            <a:noAutofit/>
          </a:bodyPr>
          <a:lstStyle/>
          <a:p>
            <a:pPr algn="just"/>
            <a:r>
              <a:rPr lang="nl-BE" sz="1950" dirty="0">
                <a:solidFill>
                  <a:srgbClr val="4B4B4B"/>
                </a:solidFill>
                <a:ea typeface="Tahoma" panose="020B0604030504040204" pitchFamily="34" charset="0"/>
                <a:cs typeface="Tahoma" panose="020B0604030504040204" pitchFamily="34" charset="0"/>
              </a:rPr>
              <a:t>Welk plan kunnen we opstellen om Marie te helpen haar slaapmiddel concreet te laten afbouwen?</a:t>
            </a:r>
          </a:p>
          <a:p>
            <a:pPr lvl="1" algn="just"/>
            <a:r>
              <a:rPr lang="nl-BE" sz="1800" dirty="0">
                <a:solidFill>
                  <a:srgbClr val="4B4B4B"/>
                </a:solidFill>
                <a:ea typeface="Tahoma" panose="020B0604030504040204" pitchFamily="34" charset="0"/>
                <a:cs typeface="Tahoma" panose="020B0604030504040204" pitchFamily="34" charset="0"/>
              </a:rPr>
              <a:t>Hoe kan een afbouwschema er uit zien? </a:t>
            </a:r>
          </a:p>
          <a:p>
            <a:pPr lvl="1" algn="just"/>
            <a:r>
              <a:rPr lang="nl-BE" sz="1800" dirty="0">
                <a:solidFill>
                  <a:srgbClr val="4B4B4B"/>
                </a:solidFill>
                <a:ea typeface="Tahoma" panose="020B0604030504040204" pitchFamily="34" charset="0"/>
                <a:cs typeface="Tahoma" panose="020B0604030504040204" pitchFamily="34" charset="0"/>
              </a:rPr>
              <a:t>Hoe begeleiden we de patiënt hierbij?</a:t>
            </a:r>
          </a:p>
          <a:p>
            <a:pPr lvl="1" algn="just"/>
            <a:r>
              <a:rPr lang="nl-BE" sz="1800" dirty="0">
                <a:solidFill>
                  <a:srgbClr val="4B4B4B"/>
                </a:solidFill>
                <a:ea typeface="Tahoma" panose="020B0604030504040204" pitchFamily="34" charset="0"/>
                <a:cs typeface="Tahoma" panose="020B0604030504040204" pitchFamily="34" charset="0"/>
              </a:rPr>
              <a:t>Wat kan de apotheker aan bijkomende dienstverlening bieden? </a:t>
            </a:r>
          </a:p>
          <a:p>
            <a:pPr lvl="1" algn="just"/>
            <a:r>
              <a:rPr lang="nl-BE" sz="1800" dirty="0">
                <a:solidFill>
                  <a:srgbClr val="4B4B4B"/>
                </a:solidFill>
                <a:ea typeface="Tahoma" panose="020B0604030504040204" pitchFamily="34" charset="0"/>
                <a:cs typeface="Tahoma" panose="020B0604030504040204" pitchFamily="34" charset="0"/>
              </a:rPr>
              <a:t>Hoe kunnen we Marie begeleiden als het niet lukt (rebound-effect)?</a:t>
            </a:r>
          </a:p>
          <a:p>
            <a:pPr marL="65485" indent="0" algn="just">
              <a:buNone/>
            </a:pPr>
            <a:endParaRPr lang="nl-BE" sz="1200" dirty="0">
              <a:solidFill>
                <a:srgbClr val="6B6B6B"/>
              </a:solidFill>
              <a:ea typeface="Tahoma" panose="020B0604030504040204" pitchFamily="34" charset="0"/>
              <a:cs typeface="Tahoma" panose="020B0604030504040204" pitchFamily="34" charset="0"/>
            </a:endParaRPr>
          </a:p>
          <a:p>
            <a:pPr marL="0" indent="0" algn="just">
              <a:buNone/>
            </a:pPr>
            <a:r>
              <a:rPr lang="nl-BE" sz="1800" b="1" u="sng" dirty="0">
                <a:solidFill>
                  <a:srgbClr val="0E6F78"/>
                </a:solidFill>
              </a:rPr>
              <a:t>TIP</a:t>
            </a:r>
            <a:r>
              <a:rPr lang="nl-BE" sz="1800" dirty="0">
                <a:solidFill>
                  <a:srgbClr val="0E6F78"/>
                </a:solidFill>
              </a:rPr>
              <a:t>: Stel een procedure op a.d.h.v. het algoritme </a:t>
            </a:r>
            <a:r>
              <a:rPr lang="nl-BE" sz="1800" u="sng" dirty="0">
                <a:solidFill>
                  <a:srgbClr val="0E6F78"/>
                </a:solidFill>
                <a:hlinkClick r:id="rId3"/>
              </a:rPr>
              <a:t>‘Afbouwen van een benzodiazepine’</a:t>
            </a:r>
            <a:endParaRPr lang="nl-BE" sz="1800" dirty="0">
              <a:solidFill>
                <a:srgbClr val="0E6F78"/>
              </a:solidFill>
            </a:endParaRPr>
          </a:p>
          <a:p>
            <a:pPr marL="300038" lvl="1" indent="0">
              <a:buNone/>
            </a:pPr>
            <a:endParaRPr lang="nl-BE" sz="1950" dirty="0">
              <a:solidFill>
                <a:srgbClr val="6B6B6B"/>
              </a:solidFill>
              <a:ea typeface="Tahoma" panose="020B0604030504040204" pitchFamily="34" charset="0"/>
              <a:cs typeface="Tahoma" panose="020B0604030504040204" pitchFamily="34" charset="0"/>
            </a:endParaRPr>
          </a:p>
          <a:p>
            <a:endParaRPr lang="nl-BE" sz="1950" dirty="0">
              <a:solidFill>
                <a:srgbClr val="6B6B6B"/>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2242635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269081" indent="-269081">
              <a:buFont typeface="Wingdings" pitchFamily="2" charset="2"/>
              <a:buChar char="§"/>
            </a:pPr>
            <a:r>
              <a:rPr lang="nl-BE" b="1" u="sng" dirty="0">
                <a:solidFill>
                  <a:srgbClr val="6B6B6B"/>
                </a:solidFill>
                <a:ea typeface="Tahoma" pitchFamily="34" charset="0"/>
                <a:cs typeface="Tahoma" pitchFamily="34" charset="0"/>
              </a:rPr>
              <a:t>Voorstellen</a:t>
            </a:r>
          </a:p>
          <a:p>
            <a:pPr lvl="1"/>
            <a:endParaRPr lang="nl-BE" sz="2700" dirty="0">
              <a:solidFill>
                <a:srgbClr val="6B6B6B"/>
              </a:solidFill>
            </a:endParaRPr>
          </a:p>
          <a:p>
            <a:pPr lvl="1"/>
            <a:endParaRPr lang="nl-BE" sz="2700" dirty="0">
              <a:solidFill>
                <a:srgbClr val="6B6B6B"/>
              </a:solidFill>
            </a:endParaRPr>
          </a:p>
          <a:p>
            <a:pPr marL="342900" lvl="1" indent="0">
              <a:buNone/>
            </a:pPr>
            <a:endParaRPr lang="nl-BE" sz="2700" dirty="0">
              <a:solidFill>
                <a:srgbClr val="6B6B6B"/>
              </a:solidFill>
            </a:endParaRPr>
          </a:p>
          <a:p>
            <a:pPr marL="269081" indent="-269081">
              <a:buFont typeface="Wingdings" pitchFamily="2" charset="2"/>
              <a:buChar char="§"/>
            </a:pPr>
            <a:r>
              <a:rPr lang="nl-BE" b="1" u="sng" dirty="0">
                <a:solidFill>
                  <a:srgbClr val="6B6B6B"/>
                </a:solidFill>
                <a:ea typeface="Tahoma" pitchFamily="34" charset="0"/>
                <a:cs typeface="Tahoma" pitchFamily="34" charset="0"/>
              </a:rPr>
              <a:t>Consensus </a:t>
            </a:r>
            <a:r>
              <a:rPr lang="nl-BE" b="1" u="sng" dirty="0">
                <a:solidFill>
                  <a:srgbClr val="6B6B6B"/>
                </a:solidFill>
                <a:ea typeface="Tahoma" pitchFamily="34" charset="0"/>
                <a:cs typeface="Tahoma" pitchFamily="34" charset="0"/>
                <a:sym typeface="Wingdings" pitchFamily="2" charset="2"/>
              </a:rPr>
              <a:t> Afspraak</a:t>
            </a:r>
            <a:endParaRPr lang="nl-BE" b="1" u="sng" dirty="0">
              <a:solidFill>
                <a:srgbClr val="6B6B6B"/>
              </a:solidFill>
              <a:ea typeface="Tahoma" pitchFamily="34" charset="0"/>
              <a:cs typeface="Tahoma" pitchFamily="34" charset="0"/>
            </a:endParaRPr>
          </a:p>
          <a:p>
            <a:pPr marL="0" indent="0">
              <a:buNone/>
            </a:pPr>
            <a:endParaRPr lang="nl-BE" sz="3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228" y="944725"/>
            <a:ext cx="1301022" cy="1034719"/>
          </a:xfrm>
          <a:prstGeom prst="rect">
            <a:avLst/>
          </a:prstGeom>
        </p:spPr>
      </p:pic>
      <p:pic>
        <p:nvPicPr>
          <p:cNvPr id="8"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3725997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85900" y="1063229"/>
            <a:ext cx="6172200" cy="857250"/>
          </a:xfrm>
        </p:spPr>
        <p:txBody>
          <a:bodyPr>
            <a:normAutofit/>
          </a:bodyPr>
          <a:lstStyle/>
          <a:p>
            <a:r>
              <a:rPr lang="nl-BE" sz="3750" b="1" dirty="0">
                <a:solidFill>
                  <a:srgbClr val="0E6F78"/>
                </a:solidFill>
                <a:ea typeface="Tahoma" panose="020B0604030504040204" pitchFamily="34" charset="0"/>
                <a:cs typeface="Tahoma" panose="020B0604030504040204" pitchFamily="34" charset="0"/>
              </a:rPr>
              <a:t>Nabespreking en slot</a:t>
            </a:r>
            <a:endParaRPr lang="nl-BE" sz="3750" b="1" dirty="0">
              <a:solidFill>
                <a:srgbClr val="4B4B4B"/>
              </a:solidFill>
              <a:latin typeface="+mn-lt"/>
            </a:endParaRPr>
          </a:p>
        </p:txBody>
      </p:sp>
      <p:sp>
        <p:nvSpPr>
          <p:cNvPr id="4" name="Tijdelijke aanduiding voor inhoud 2"/>
          <p:cNvSpPr txBox="1">
            <a:spLocks/>
          </p:cNvSpPr>
          <p:nvPr/>
        </p:nvSpPr>
        <p:spPr>
          <a:xfrm>
            <a:off x="1485900" y="2057401"/>
            <a:ext cx="6172200" cy="3394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34566" indent="-269081" algn="just"/>
            <a:endParaRPr lang="nl-BE" sz="2400" dirty="0">
              <a:solidFill>
                <a:srgbClr val="6B6B6B"/>
              </a:solidFill>
              <a:ea typeface="Tahoma" panose="020B0604030504040204" pitchFamily="34" charset="0"/>
              <a:cs typeface="Tahoma" panose="020B0604030504040204" pitchFamily="34" charset="0"/>
            </a:endParaRPr>
          </a:p>
          <a:p>
            <a:pPr marL="408385" algn="just"/>
            <a:r>
              <a:rPr lang="nl-BE" sz="2400" dirty="0">
                <a:solidFill>
                  <a:srgbClr val="6B6B6B"/>
                </a:solidFill>
                <a:ea typeface="Tahoma" panose="020B0604030504040204" pitchFamily="34" charset="0"/>
                <a:cs typeface="Tahoma" panose="020B0604030504040204" pitchFamily="34" charset="0"/>
              </a:rPr>
              <a:t>Welke afspraken maken we voor onze regio?</a:t>
            </a:r>
          </a:p>
          <a:p>
            <a:pPr marL="408385" algn="just"/>
            <a:r>
              <a:rPr lang="nl-BE" sz="2400" dirty="0">
                <a:solidFill>
                  <a:srgbClr val="6B6B6B"/>
                </a:solidFill>
                <a:ea typeface="Tahoma" panose="020B0604030504040204" pitchFamily="34" charset="0"/>
                <a:cs typeface="Tahoma" panose="020B0604030504040204" pitchFamily="34" charset="0"/>
              </a:rPr>
              <a:t>Opstellen verslag : wie?</a:t>
            </a:r>
          </a:p>
          <a:p>
            <a:pPr marL="334566" indent="-269081" algn="just"/>
            <a:r>
              <a:rPr lang="nl-BE" sz="2400" dirty="0">
                <a:solidFill>
                  <a:srgbClr val="6B6B6B"/>
                </a:solidFill>
                <a:ea typeface="Tahoma" panose="020B0604030504040204" pitchFamily="34" charset="0"/>
                <a:cs typeface="Tahoma" panose="020B0604030504040204" pitchFamily="34" charset="0"/>
              </a:rPr>
              <a:t> Volgend MFO : Thema? Datum?</a:t>
            </a:r>
          </a:p>
          <a:p>
            <a:pPr marL="65485" indent="0" algn="just">
              <a:buNone/>
            </a:pPr>
            <a:endParaRPr lang="nl-BE" sz="2400" dirty="0">
              <a:solidFill>
                <a:srgbClr val="6B6B6B"/>
              </a:solidFill>
              <a:ea typeface="Tahoma" panose="020B0604030504040204" pitchFamily="34" charset="0"/>
              <a:cs typeface="Tahoma" panose="020B0604030504040204" pitchFamily="34" charset="0"/>
            </a:endParaRPr>
          </a:p>
        </p:txBody>
      </p:sp>
      <p:pic>
        <p:nvPicPr>
          <p:cNvPr id="8"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743" y="5527102"/>
            <a:ext cx="1055072" cy="324000"/>
          </a:xfrm>
          <a:prstGeom prst="rect">
            <a:avLst/>
          </a:prstGeom>
          <a:solidFill>
            <a:srgbClr val="FFFFFF"/>
          </a:solid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5485158"/>
            <a:ext cx="540000" cy="405000"/>
          </a:xfrm>
          <a:prstGeom prst="rect">
            <a:avLst/>
          </a:prstGeom>
          <a:noFill/>
          <a:ln w="9525">
            <a:noFill/>
            <a:miter lim="800000"/>
            <a:headEnd/>
            <a:tailEnd/>
          </a:ln>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211" y="5479017"/>
            <a:ext cx="1501549" cy="432000"/>
          </a:xfrm>
          <a:prstGeom prst="rect">
            <a:avLst/>
          </a:prstGeom>
        </p:spPr>
      </p:pic>
    </p:spTree>
    <p:extLst>
      <p:ext uri="{BB962C8B-B14F-4D97-AF65-F5344CB8AC3E}">
        <p14:creationId xmlns:p14="http://schemas.microsoft.com/office/powerpoint/2010/main" val="40489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481"/>
            <a:ext cx="9144000" cy="6858000"/>
          </a:xfrm>
          <a:prstGeom prst="rect">
            <a:avLst/>
          </a:prstGeom>
        </p:spPr>
      </p:pic>
      <p:sp>
        <p:nvSpPr>
          <p:cNvPr id="174082" name="Titel 1"/>
          <p:cNvSpPr>
            <a:spLocks noGrp="1"/>
          </p:cNvSpPr>
          <p:nvPr>
            <p:ph type="ctrTitle"/>
          </p:nvPr>
        </p:nvSpPr>
        <p:spPr>
          <a:xfrm>
            <a:off x="-15875" y="3196127"/>
            <a:ext cx="6262851" cy="1802911"/>
          </a:xfrm>
          <a:solidFill>
            <a:schemeClr val="bg1"/>
          </a:solidFill>
        </p:spPr>
        <p:txBody>
          <a:bodyPr/>
          <a:lstStyle/>
          <a:p>
            <a:pPr eaLnBrk="1" hangingPunct="1"/>
            <a:r>
              <a:rPr lang="nl-BE" altLang="nl-BE" sz="4000" dirty="0">
                <a:latin typeface="+mn-lt"/>
              </a:rPr>
              <a:t>1. Overdag twee uur slapen is goed om de dag fit door te komen.</a:t>
            </a:r>
          </a:p>
        </p:txBody>
      </p:sp>
      <p:pic>
        <p:nvPicPr>
          <p:cNvPr id="174083" name="Tijdelijke aanduiding voor inhoud 16" descr="vinkje gro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22775"/>
            <a:ext cx="841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Tijdelijke aanduiding voor inhoud 9" descr="kruis roo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0714" y="4500562"/>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19064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jdelijke aanduiding voor tekst 5"/>
          <p:cNvSpPr txBox="1">
            <a:spLocks/>
          </p:cNvSpPr>
          <p:nvPr/>
        </p:nvSpPr>
        <p:spPr bwMode="auto">
          <a:xfrm>
            <a:off x="79375" y="1916113"/>
            <a:ext cx="90376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nl-BE" altLang="nl-BE" sz="5400" b="1" dirty="0">
                <a:solidFill>
                  <a:srgbClr val="C00000"/>
                </a:solidFill>
              </a:rPr>
              <a:t>Fout</a:t>
            </a:r>
          </a:p>
          <a:p>
            <a:pPr fontAlgn="base">
              <a:spcAft>
                <a:spcPct val="0"/>
              </a:spcAft>
              <a:buFont typeface="Arial" panose="020B0604020202020204" pitchFamily="34" charset="0"/>
              <a:buNone/>
              <a:defRPr/>
            </a:pPr>
            <a:r>
              <a:rPr lang="nl-BE" altLang="nl-BE" b="1" dirty="0">
                <a:solidFill>
                  <a:prstClr val="black"/>
                </a:solidFill>
              </a:rPr>
              <a:t>Een middagdutje mag maximum 20-30 minuten duren. Toch is dit niet voor iedereen goed.</a:t>
            </a:r>
            <a:br>
              <a:rPr lang="nl-BE" altLang="nl-BE" b="1" dirty="0">
                <a:solidFill>
                  <a:prstClr val="black"/>
                </a:solidFill>
              </a:rPr>
            </a:br>
            <a:r>
              <a:rPr lang="nl-BE" altLang="nl-BE" b="1" dirty="0">
                <a:solidFill>
                  <a:prstClr val="black"/>
                </a:solidFill>
              </a:rPr>
              <a:t>Een middagdutje als je ‘s avonds problemen ondervindt met inslapen of doorslapen is geen goed idee.</a:t>
            </a:r>
          </a:p>
          <a:p>
            <a:pPr eaLnBrk="0" fontAlgn="base" hangingPunct="0">
              <a:spcBef>
                <a:spcPct val="0"/>
              </a:spcBef>
              <a:spcAft>
                <a:spcPct val="0"/>
              </a:spcAft>
              <a:buFontTx/>
              <a:buNone/>
              <a:defRPr/>
            </a:pPr>
            <a:endParaRPr lang="nl-BE" altLang="nl-BE" b="1" dirty="0">
              <a:solidFill>
                <a:srgbClr val="4F6228"/>
              </a:solidFill>
            </a:endParaRPr>
          </a:p>
        </p:txBody>
      </p:sp>
      <p:pic>
        <p:nvPicPr>
          <p:cNvPr id="175107" name="Afbeelding 4" descr="Banner_Valpreventie_1.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5661025"/>
            <a:ext cx="75247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23454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0354" name="Titel 1"/>
          <p:cNvSpPr>
            <a:spLocks noGrp="1"/>
          </p:cNvSpPr>
          <p:nvPr>
            <p:ph type="ctrTitle"/>
          </p:nvPr>
        </p:nvSpPr>
        <p:spPr>
          <a:xfrm>
            <a:off x="-9525" y="3290131"/>
            <a:ext cx="5734050" cy="1853369"/>
          </a:xfrm>
          <a:solidFill>
            <a:schemeClr val="bg1"/>
          </a:solidFill>
        </p:spPr>
        <p:txBody>
          <a:bodyPr>
            <a:normAutofit/>
          </a:bodyPr>
          <a:lstStyle/>
          <a:p>
            <a:pPr eaLnBrk="1" hangingPunct="1"/>
            <a:r>
              <a:rPr lang="nl-BE" altLang="nl-BE" sz="4000" dirty="0">
                <a:latin typeface="+mn-lt"/>
              </a:rPr>
              <a:t>2. Hoe ouder we worden, hoe minder slaap we nodig hebben.</a:t>
            </a:r>
          </a:p>
        </p:txBody>
      </p:sp>
      <p:pic>
        <p:nvPicPr>
          <p:cNvPr id="100355" name="Tijdelijke aanduiding voor inhoud 16" descr="vinkje gro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89450"/>
            <a:ext cx="841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Tijdelijke aanduiding voor inhoud 9" descr="kruis roo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263" y="45672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984670"/>
      </p:ext>
    </p:extLst>
  </p:cSld>
  <p:clrMapOvr>
    <a:masterClrMapping/>
  </p:clrMapOvr>
  <p:transition spd="med">
    <p:pull/>
  </p:transition>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TotalTime>
  <Words>6351</Words>
  <Application>Microsoft Office PowerPoint</Application>
  <PresentationFormat>On-screen Show (4:3)</PresentationFormat>
  <Paragraphs>873</Paragraphs>
  <Slides>67</Slides>
  <Notes>67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Calibri</vt:lpstr>
      <vt:lpstr>Calibri Light</vt:lpstr>
      <vt:lpstr>Courier New</vt:lpstr>
      <vt:lpstr>Euphemia</vt:lpstr>
      <vt:lpstr>Tahoma</vt:lpstr>
      <vt:lpstr>Verdana</vt:lpstr>
      <vt:lpstr>Wingdings</vt:lpstr>
      <vt:lpstr>Wingdings 3</vt:lpstr>
      <vt:lpstr>Kantoorthema</vt:lpstr>
      <vt:lpstr>PowerPoint Presentation</vt:lpstr>
      <vt:lpstr>MFO valpreventie</vt:lpstr>
      <vt:lpstr>Agenda</vt:lpstr>
      <vt:lpstr>Kennismaking</vt:lpstr>
      <vt:lpstr>Verloop MFO?</vt:lpstr>
      <vt:lpstr>Valpreventie</vt:lpstr>
      <vt:lpstr>1. Overdag twee uur slapen is goed om de dag fit door te komen.</vt:lpstr>
      <vt:lpstr>PowerPoint Presentation</vt:lpstr>
      <vt:lpstr>2. Hoe ouder we worden, hoe minder slaap we nodig hebben.</vt:lpstr>
      <vt:lpstr>PowerPoint Presentation</vt:lpstr>
      <vt:lpstr>3. Het risico op een val     stijgt met de leeftijd.</vt:lpstr>
      <vt:lpstr>PowerPoint Presentation</vt:lpstr>
      <vt:lpstr>PowerPoint Presentation</vt:lpstr>
      <vt:lpstr>B In Vlaanderen slaapt ongeveer één derde van de thuiswonende 65-plussers met een slaapmiddel. In WZC neemt ongeveer de helft van de bewoners slaapmedicatie.    </vt:lpstr>
      <vt:lpstr>PowerPoint Presentation</vt:lpstr>
      <vt:lpstr>B Vaak stijgt het risico op vallen wanneer er 4 of meer verschillende geneesmiddelen worden ingenomen. Deze kunnen elkaar tegenwerken of versterken, waardoor het risico op vallen stijgt.     </vt:lpstr>
      <vt:lpstr>PowerPoint Presentation</vt:lpstr>
      <vt:lpstr>PowerPoint Presentation</vt:lpstr>
      <vt:lpstr>Incidentie</vt:lpstr>
      <vt:lpstr>Realiteit</vt:lpstr>
      <vt:lpstr>Wat zijn de valrisicofactoren?</vt:lpstr>
      <vt:lpstr>Wat zijn de gevolgen van een val?</vt:lpstr>
      <vt:lpstr>Voorbeeld:  Gevolgen van een heupfractuur</vt:lpstr>
      <vt:lpstr> Fractuurpreventie </vt:lpstr>
      <vt:lpstr>Week van de Valpreventie</vt:lpstr>
      <vt:lpstr>Psychofarmaca en vallen</vt:lpstr>
      <vt:lpstr> </vt:lpstr>
      <vt:lpstr>Let op medicatie! </vt:lpstr>
      <vt:lpstr>PowerPoint Presentation</vt:lpstr>
      <vt:lpstr>PowerPoint Presentation</vt:lpstr>
      <vt:lpstr>Wat kunnen we doen?</vt:lpstr>
      <vt:lpstr>Opstart en afbouw van benzodiazepines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Multidisciplinaire samenwerking</vt:lpstr>
      <vt:lpstr>PowerPoint Presentation</vt:lpstr>
      <vt:lpstr>PowerPoint Presentation</vt:lpstr>
      <vt:lpstr>Wat kan de apotheker doen?</vt:lpstr>
      <vt:lpstr>Wat kan de apotheker doen?</vt:lpstr>
      <vt:lpstr>PowerPoint Presentation</vt:lpstr>
      <vt:lpstr>Wat kan de huisarts doen?</vt:lpstr>
      <vt:lpstr>PowerPoint Presentation</vt:lpstr>
      <vt:lpstr>Sensibilisatiefilmpje</vt:lpstr>
      <vt:lpstr>Evaluatie MFO?</vt:lpstr>
      <vt:lpstr>6. Casussen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Nabespreking en slot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Carolien Bogaerts</dc:creator>
  <cp:lastModifiedBy>Carolien Bogaerts</cp:lastModifiedBy>
  <cp:revision>54</cp:revision>
  <dcterms:created xsi:type="dcterms:W3CDTF">2016-08-09T11:57:07Z</dcterms:created>
  <dcterms:modified xsi:type="dcterms:W3CDTF">2017-10-17T12:54:52Z</dcterms:modified>
</cp:coreProperties>
</file>